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handoutMasterIdLst>
    <p:handoutMasterId r:id="rId22"/>
  </p:handoutMasterIdLst>
  <p:sldIdLst>
    <p:sldId id="262" r:id="rId2"/>
    <p:sldId id="267" r:id="rId3"/>
    <p:sldId id="268" r:id="rId4"/>
    <p:sldId id="269" r:id="rId5"/>
    <p:sldId id="270" r:id="rId6"/>
    <p:sldId id="271" r:id="rId7"/>
    <p:sldId id="272" r:id="rId8"/>
    <p:sldId id="274" r:id="rId9"/>
    <p:sldId id="276" r:id="rId10"/>
    <p:sldId id="277" r:id="rId11"/>
    <p:sldId id="278" r:id="rId12"/>
    <p:sldId id="279" r:id="rId13"/>
    <p:sldId id="280" r:id="rId14"/>
    <p:sldId id="281" r:id="rId15"/>
    <p:sldId id="282" r:id="rId16"/>
    <p:sldId id="283" r:id="rId17"/>
    <p:sldId id="284" r:id="rId18"/>
    <p:sldId id="285" r:id="rId19"/>
    <p:sldId id="286"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03344B"/>
    <a:srgbClr val="41AD49"/>
    <a:srgbClr val="FFEFBC"/>
    <a:srgbClr val="F2C539"/>
    <a:srgbClr val="93278F"/>
    <a:srgbClr val="123456"/>
    <a:srgbClr val="DF422A"/>
    <a:srgbClr val="E9D062"/>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6" autoAdjust="0"/>
    <p:restoredTop sz="58177" autoAdjust="0"/>
  </p:normalViewPr>
  <p:slideViewPr>
    <p:cSldViewPr snapToGrid="0" snapToObjects="1" showGuides="1">
      <p:cViewPr>
        <p:scale>
          <a:sx n="100" d="100"/>
          <a:sy n="100" d="100"/>
        </p:scale>
        <p:origin x="-2144" y="-72"/>
      </p:cViewPr>
      <p:guideLst>
        <p:guide orient="horz" pos="4106"/>
        <p:guide orient="horz" pos="213"/>
        <p:guide pos="5546"/>
        <p:guide pos="2646"/>
        <p:guide pos="21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8/15/18</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A8102F-96A5-7C48-9AC8-AF6D615630BA}" type="datetimeFigureOut">
              <a:rPr lang="en-US" smtClean="0"/>
              <a:t>8/15/18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E62833-E9D0-D044-B522-37D61C6709A2}" type="slidenum">
              <a:rPr lang="en-US" smtClean="0"/>
              <a:t>‹#›</a:t>
            </a:fld>
            <a:endParaRPr lang="en-US"/>
          </a:p>
        </p:txBody>
      </p:sp>
    </p:spTree>
    <p:extLst>
      <p:ext uri="{BB962C8B-B14F-4D97-AF65-F5344CB8AC3E}">
        <p14:creationId xmlns:p14="http://schemas.microsoft.com/office/powerpoint/2010/main" val="20792449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After Frances Flora Bond Palmer, James Merritt Ives (printer), Currier and Ives (publisher), </a:t>
            </a:r>
            <a:r>
              <a:rPr lang="en-US" sz="1200" i="1" kern="1200" dirty="0" smtClean="0">
                <a:solidFill>
                  <a:schemeClr val="tx1"/>
                </a:solidFill>
                <a:effectLst/>
                <a:latin typeface="+mn-lt"/>
                <a:ea typeface="+mn-ea"/>
                <a:cs typeface="+mn-cs"/>
              </a:rPr>
              <a:t>Across the Continent: “Westward the Course of Empire Takes Its Way”</a:t>
            </a:r>
            <a:r>
              <a:rPr lang="en-US" sz="1200" kern="1200" dirty="0" smtClean="0">
                <a:solidFill>
                  <a:schemeClr val="tx1"/>
                </a:solidFill>
                <a:effectLst/>
                <a:latin typeface="+mn-lt"/>
                <a:ea typeface="+mn-ea"/>
                <a:cs typeface="+mn-cs"/>
              </a:rPr>
              <a:t>, 1868, hand-colored lithograph, with touches of gum </a:t>
            </a:r>
            <a:r>
              <a:rPr lang="en-US" sz="1200" kern="1200" dirty="0" err="1" smtClean="0">
                <a:solidFill>
                  <a:schemeClr val="tx1"/>
                </a:solidFill>
                <a:effectLst/>
                <a:latin typeface="+mn-lt"/>
                <a:ea typeface="+mn-ea"/>
                <a:cs typeface="+mn-cs"/>
              </a:rPr>
              <a:t>arabic</a:t>
            </a:r>
            <a:r>
              <a:rPr lang="en-US" sz="1200" kern="1200" dirty="0" smtClean="0">
                <a:solidFill>
                  <a:schemeClr val="tx1"/>
                </a:solidFill>
                <a:effectLst/>
                <a:latin typeface="+mn-lt"/>
                <a:ea typeface="+mn-ea"/>
                <a:cs typeface="+mn-cs"/>
              </a:rPr>
              <a:t>, on wove paper, image: 44.5 × 69 cm (17 1/2 × 27 3/16 in.), sheet: 52.5 × 74.5 cm (20 11/16 × 29 5/16 in.), National Gallery of Art, Washington, Collection of Mr. and Mrs. Paul Mellon, 1985.64.160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Fanny Palmer created this print for Currier and Ives, a printmaking organization that sold millions of inexpensive colored prints in the 19th century. Palmer’s print reinforces the ideology of manifest destiny—the belief that US expansion westward was destined and justified—using a variety of details and symbols:</a:t>
            </a:r>
          </a:p>
          <a:p>
            <a:r>
              <a:rPr lang="en-US" sz="1200" kern="1200" dirty="0" smtClean="0">
                <a:solidFill>
                  <a:schemeClr val="tx1"/>
                </a:solidFill>
                <a:effectLst/>
                <a:latin typeface="+mn-lt"/>
                <a:ea typeface="+mn-ea"/>
                <a:cs typeface="+mn-cs"/>
              </a:rPr>
              <a:t> </a:t>
            </a:r>
          </a:p>
          <a:p>
            <a:pPr marL="171450" lvl="0" indent="-171450">
              <a:buFont typeface="Arial"/>
              <a:buChar char="•"/>
            </a:pPr>
            <a:r>
              <a:rPr lang="en-US" sz="1200" kern="1200" dirty="0" smtClean="0">
                <a:solidFill>
                  <a:schemeClr val="tx1"/>
                </a:solidFill>
                <a:effectLst/>
                <a:latin typeface="+mn-lt"/>
                <a:ea typeface="+mn-ea"/>
                <a:cs typeface="+mn-cs"/>
              </a:rPr>
              <a:t>The depiction of the railroad anticipates the 1869 completion of the Transcontinental Railroad, emphasizing technological progress and connectivity.</a:t>
            </a:r>
          </a:p>
          <a:p>
            <a:pPr marL="171450" lvl="0" indent="-171450">
              <a:buFont typeface="Arial"/>
              <a:buChar char="•"/>
            </a:pPr>
            <a:r>
              <a:rPr lang="en-US" sz="1200" kern="1200" dirty="0" smtClean="0">
                <a:solidFill>
                  <a:schemeClr val="tx1"/>
                </a:solidFill>
                <a:effectLst/>
                <a:latin typeface="+mn-lt"/>
                <a:ea typeface="+mn-ea"/>
                <a:cs typeface="+mn-cs"/>
              </a:rPr>
              <a:t>The subtitle, “Westward the Course of Empire Takes Its Way,” directly quotes the title of an 1861 mural by Emanuel Leutze located in the US Capitol that also tells a triumphant story about westward migration.</a:t>
            </a:r>
          </a:p>
          <a:p>
            <a:pPr marL="171450" lvl="0" indent="-171450">
              <a:buFont typeface="Arial"/>
              <a:buChar char="•"/>
            </a:pPr>
            <a:r>
              <a:rPr lang="en-US" sz="1200" kern="1200" dirty="0" smtClean="0">
                <a:solidFill>
                  <a:schemeClr val="tx1"/>
                </a:solidFill>
                <a:effectLst/>
                <a:latin typeface="+mn-lt"/>
                <a:ea typeface="+mn-ea"/>
                <a:cs typeface="+mn-cs"/>
              </a:rPr>
              <a:t>Expansive, empty lands seem available for the taking, even though hundreds of Native tribes lived in these areas.</a:t>
            </a:r>
          </a:p>
          <a:p>
            <a:pPr marL="171450" lvl="0" indent="-171450">
              <a:buFont typeface="Arial"/>
              <a:buChar char="•"/>
            </a:pPr>
            <a:r>
              <a:rPr lang="en-US" sz="1200" kern="1200" dirty="0" smtClean="0">
                <a:solidFill>
                  <a:schemeClr val="tx1"/>
                </a:solidFill>
                <a:effectLst/>
                <a:latin typeface="+mn-lt"/>
                <a:ea typeface="+mn-ea"/>
                <a:cs typeface="+mn-cs"/>
              </a:rPr>
              <a:t>Smiling families, tidy buildings, and a prominent school and church make settlement look attractive and civilized, although in reality it was arduous for settlers and threatened the lives of indigenous peoples.</a:t>
            </a:r>
          </a:p>
          <a:p>
            <a:pPr marL="171450" lvl="0" indent="-171450">
              <a:buFont typeface="Arial"/>
              <a:buChar char="•"/>
            </a:pPr>
            <a:r>
              <a:rPr lang="en-US" sz="1200" kern="1200" dirty="0" smtClean="0">
                <a:solidFill>
                  <a:schemeClr val="tx1"/>
                </a:solidFill>
                <a:effectLst/>
                <a:latin typeface="+mn-lt"/>
                <a:ea typeface="+mn-ea"/>
                <a:cs typeface="+mn-cs"/>
              </a:rPr>
              <a:t>Americans Indians—commonly feared and perceived as a hindrance to westward expansion in the 19th century—are cut off from settlement by the train tracks and left behind in the train’s exhaust.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Palmer, a British immigrant, would likely have never traveled to the western United States. Today, scholars debate whether prints like this one informed and shaped viewers’ thoughts and values, or whether they reflected what consumers already believed.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is the story depicted here similar to or different from the story you’ve learned about westward migration?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/collection/art-object-page.66574.html</a:t>
            </a:r>
          </a:p>
        </p:txBody>
      </p:sp>
      <p:sp>
        <p:nvSpPr>
          <p:cNvPr id="4" name="Slide Number Placeholder 3"/>
          <p:cNvSpPr>
            <a:spLocks noGrp="1"/>
          </p:cNvSpPr>
          <p:nvPr>
            <p:ph type="sldNum" sz="quarter" idx="10"/>
          </p:nvPr>
        </p:nvSpPr>
        <p:spPr/>
        <p:txBody>
          <a:bodyPr/>
          <a:lstStyle/>
          <a:p>
            <a:fld id="{8FE62833-E9D0-D044-B522-37D61C6709A2}" type="slidenum">
              <a:rPr lang="en-US" smtClean="0"/>
              <a:t>3</a:t>
            </a:fld>
            <a:endParaRPr lang="en-US"/>
          </a:p>
        </p:txBody>
      </p:sp>
    </p:spTree>
    <p:extLst>
      <p:ext uri="{BB962C8B-B14F-4D97-AF65-F5344CB8AC3E}">
        <p14:creationId xmlns:p14="http://schemas.microsoft.com/office/powerpoint/2010/main" val="3588534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Seth Eastman, </a:t>
            </a:r>
            <a:r>
              <a:rPr lang="en-US" sz="1200" i="1" kern="1200" dirty="0" smtClean="0">
                <a:solidFill>
                  <a:schemeClr val="tx1"/>
                </a:solidFill>
                <a:effectLst/>
                <a:latin typeface="+mn-lt"/>
                <a:ea typeface="+mn-ea"/>
                <a:cs typeface="+mn-cs"/>
              </a:rPr>
              <a:t>Ball Playing among the Sioux Indians</a:t>
            </a:r>
            <a:r>
              <a:rPr lang="en-US" sz="1200" kern="1200" dirty="0" smtClean="0">
                <a:solidFill>
                  <a:schemeClr val="tx1"/>
                </a:solidFill>
                <a:effectLst/>
                <a:latin typeface="+mn-lt"/>
                <a:ea typeface="+mn-ea"/>
                <a:cs typeface="+mn-cs"/>
              </a:rPr>
              <a:t>, 1851, oil on canvas, overall: 71.4 × 103.2 cm (28 1/8 × 40 5/8 in.), framed: 90.8 × 121.9 × 11.4 cm (35 3/4 × 48 × 4 1/2 in.), National Gallery of Art, Washington, Corcoran Collection (Gift of William Wilson Corcoran), 2014.79.46</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Does this game look familiar? How would you describe the competition?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Seth Eastman depicted a group of Santee (Eastern Dakota) playing a game that was a precursor to lacrosse. Stakes were high—games could last for days, and winners received both prizes and food.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Eastman, an artist and US Army officer, was stationed twice at Fort Snelling (in present-day Minnesota), which was located near where the Santee lived. During his first tour, which began in 1830, Eastman became fluent in Santee and married </a:t>
            </a:r>
            <a:r>
              <a:rPr lang="en-US" sz="1200" kern="1200" dirty="0" err="1" smtClean="0">
                <a:solidFill>
                  <a:schemeClr val="tx1"/>
                </a:solidFill>
                <a:effectLst/>
                <a:latin typeface="+mn-lt"/>
                <a:ea typeface="+mn-ea"/>
                <a:cs typeface="+mn-cs"/>
              </a:rPr>
              <a:t>Wak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inajin</a:t>
            </a:r>
            <a:r>
              <a:rPr lang="en-US" sz="1200" kern="1200" dirty="0" smtClean="0">
                <a:solidFill>
                  <a:schemeClr val="tx1"/>
                </a:solidFill>
                <a:effectLst/>
                <a:latin typeface="+mn-lt"/>
                <a:ea typeface="+mn-ea"/>
                <a:cs typeface="+mn-cs"/>
              </a:rPr>
              <a:t> win, the 15-year-old daughter of Chief </a:t>
            </a:r>
            <a:r>
              <a:rPr lang="en-US" sz="1200" kern="1200" dirty="0" err="1" smtClean="0">
                <a:solidFill>
                  <a:schemeClr val="tx1"/>
                </a:solidFill>
                <a:effectLst/>
                <a:latin typeface="+mn-lt"/>
                <a:ea typeface="+mn-ea"/>
                <a:cs typeface="+mn-cs"/>
              </a:rPr>
              <a:t>Maḣpiya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Wic̣aṡṭa</a:t>
            </a:r>
            <a:r>
              <a:rPr lang="en-US" sz="1200" kern="1200" dirty="0" smtClean="0">
                <a:solidFill>
                  <a:schemeClr val="tx1"/>
                </a:solidFill>
                <a:effectLst/>
                <a:latin typeface="+mn-lt"/>
                <a:ea typeface="+mn-ea"/>
                <a:cs typeface="+mn-cs"/>
              </a:rPr>
              <a:t> (Cloud Man). Eastman left behind his wife and new baby when he was reassigned after three years. He returned to Fort Snelling for a second tour as post commander from 1841 to 1848. He brought a new wife with him, and together they embarked upon studying the Santee, later publishing their writing and illustrations in a book.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Fort Snelling was constructed after the conclusion of the War of 1812 to protect US fur trade interests and build relationships with indigenous peoples, including the Santee and </a:t>
            </a:r>
            <a:r>
              <a:rPr lang="en-US" sz="1200" kern="1200" dirty="0" err="1" smtClean="0">
                <a:solidFill>
                  <a:schemeClr val="tx1"/>
                </a:solidFill>
                <a:effectLst/>
                <a:latin typeface="+mn-lt"/>
                <a:ea typeface="+mn-ea"/>
                <a:cs typeface="+mn-cs"/>
              </a:rPr>
              <a:t>Anishinaabe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Ojibwe</a:t>
            </a:r>
            <a:r>
              <a:rPr lang="en-US" sz="1200" kern="1200" dirty="0" smtClean="0">
                <a:solidFill>
                  <a:schemeClr val="tx1"/>
                </a:solidFill>
                <a:effectLst/>
                <a:latin typeface="+mn-lt"/>
                <a:ea typeface="+mn-ea"/>
                <a:cs typeface="+mn-cs"/>
              </a:rPr>
              <a:t>). It was built on a site of strategic and cultural importance, where the Minnesota and Mississippi Rivers meet. To the Santee, this was a sacred area known as </a:t>
            </a:r>
            <a:r>
              <a:rPr lang="en-US" sz="1200" kern="1200" dirty="0" err="1" smtClean="0">
                <a:solidFill>
                  <a:schemeClr val="tx1"/>
                </a:solidFill>
                <a:effectLst/>
                <a:latin typeface="+mn-lt"/>
                <a:ea typeface="+mn-ea"/>
                <a:cs typeface="+mn-cs"/>
              </a:rPr>
              <a:t>B’dote</a:t>
            </a:r>
            <a:r>
              <a:rPr lang="en-US" sz="1200" kern="1200" dirty="0" smtClean="0">
                <a:solidFill>
                  <a:schemeClr val="tx1"/>
                </a:solidFill>
                <a:effectLst/>
                <a:latin typeface="+mn-lt"/>
                <a:ea typeface="+mn-ea"/>
                <a:cs typeface="+mn-cs"/>
              </a:rPr>
              <a:t>, the “center of the earth.” The confluence served as a critical fur trading juncture throughout the 19th century.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Fort Snelling later became an internment camp where more than 1,700 Santee women, children, and elders experienced disease and death after the US–Dakota War of 1862.</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/collection/art-object-page.166499.html</a:t>
            </a:r>
          </a:p>
        </p:txBody>
      </p:sp>
      <p:sp>
        <p:nvSpPr>
          <p:cNvPr id="4" name="Slide Number Placeholder 3"/>
          <p:cNvSpPr>
            <a:spLocks noGrp="1"/>
          </p:cNvSpPr>
          <p:nvPr>
            <p:ph type="sldNum" sz="quarter" idx="10"/>
          </p:nvPr>
        </p:nvSpPr>
        <p:spPr/>
        <p:txBody>
          <a:bodyPr/>
          <a:lstStyle/>
          <a:p>
            <a:fld id="{8FE62833-E9D0-D044-B522-37D61C6709A2}" type="slidenum">
              <a:rPr lang="en-US" smtClean="0"/>
              <a:t>12</a:t>
            </a:fld>
            <a:endParaRPr lang="en-US"/>
          </a:p>
        </p:txBody>
      </p:sp>
    </p:spTree>
    <p:extLst>
      <p:ext uri="{BB962C8B-B14F-4D97-AF65-F5344CB8AC3E}">
        <p14:creationId xmlns:p14="http://schemas.microsoft.com/office/powerpoint/2010/main" val="861963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George Caleb Bingham, </a:t>
            </a:r>
            <a:r>
              <a:rPr lang="en-US" sz="1200" i="1" kern="1200" dirty="0" smtClean="0">
                <a:solidFill>
                  <a:schemeClr val="tx1"/>
                </a:solidFill>
                <a:effectLst/>
                <a:latin typeface="+mn-lt"/>
                <a:ea typeface="+mn-ea"/>
                <a:cs typeface="+mn-cs"/>
              </a:rPr>
              <a:t>The Jolly </a:t>
            </a:r>
            <a:r>
              <a:rPr lang="en-US" sz="1200" i="1" kern="1200" dirty="0" err="1" smtClean="0">
                <a:solidFill>
                  <a:schemeClr val="tx1"/>
                </a:solidFill>
                <a:effectLst/>
                <a:latin typeface="+mn-lt"/>
                <a:ea typeface="+mn-ea"/>
                <a:cs typeface="+mn-cs"/>
              </a:rPr>
              <a:t>Flatboatmen</a:t>
            </a:r>
            <a:r>
              <a:rPr lang="en-US" sz="1200" kern="1200" dirty="0" smtClean="0">
                <a:solidFill>
                  <a:schemeClr val="tx1"/>
                </a:solidFill>
                <a:effectLst/>
                <a:latin typeface="+mn-lt"/>
                <a:ea typeface="+mn-ea"/>
                <a:cs typeface="+mn-cs"/>
              </a:rPr>
              <a:t>, 1846, oil on canvas, overall: 96.8 × 123.2 cm (38 1/8 × 48 1/2 in.), framed: 116.8 × 143.8 × 10.5 cm (46 × 56 5/8 × 4 1/8 in.), National Gallery of Art, Washington, Patrons’ Permanent Fund, 2015.18.1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Music, dancing, relaxing—these men are enjoying themselves as they navigate a flatboat down what is likely the Missouri River, the longest river in North America.</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early 1800s, goods and people moved via a network of waterways across the country. Flatboats were rectangular vessels designed to carry large loads of cargo. George Caleb Bingham, a self-taught artist, lived near the Missouri River and depicted the culture of trappers and boaters in his paintings. Flatboats were commonly used by farmers, and later, professional boaters, but by the start of the Civil War, steamboats and railroads had largely displaced flatboat use.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Abraham Lincoln navigated a flatboat twice down the Mississippi River to New Orleans, first as a 19-year-old in 1828, and again in 1831. Scholars have argued that these trips to the Deep South shaped his beliefs about slavery.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Looking at Bingham’s painting, what do you imagine life was like for a </a:t>
            </a:r>
            <a:r>
              <a:rPr lang="en-US" sz="1200" kern="1200" dirty="0" err="1" smtClean="0">
                <a:solidFill>
                  <a:schemeClr val="tx1"/>
                </a:solidFill>
                <a:effectLst/>
                <a:latin typeface="+mn-lt"/>
                <a:ea typeface="+mn-ea"/>
                <a:cs typeface="+mn-cs"/>
              </a:rPr>
              <a:t>flatboatman</a:t>
            </a:r>
            <a:r>
              <a:rPr lang="en-US" sz="1200" kern="1200" dirty="0" smtClean="0">
                <a:solidFill>
                  <a:schemeClr val="tx1"/>
                </a:solidFill>
                <a:effectLst/>
                <a:latin typeface="+mn-lt"/>
                <a:ea typeface="+mn-ea"/>
                <a:cs typeface="+mn-cs"/>
              </a:rPr>
              <a:t>? What parts of the experience are not revealed here? What challenges might </a:t>
            </a:r>
            <a:r>
              <a:rPr lang="en-US" sz="1200" kern="1200" dirty="0" err="1" smtClean="0">
                <a:solidFill>
                  <a:schemeClr val="tx1"/>
                </a:solidFill>
                <a:effectLst/>
                <a:latin typeface="+mn-lt"/>
                <a:ea typeface="+mn-ea"/>
                <a:cs typeface="+mn-cs"/>
              </a:rPr>
              <a:t>flatboatmen</a:t>
            </a:r>
            <a:r>
              <a:rPr lang="en-US" sz="1200" kern="1200" dirty="0" smtClean="0">
                <a:solidFill>
                  <a:schemeClr val="tx1"/>
                </a:solidFill>
                <a:effectLst/>
                <a:latin typeface="+mn-lt"/>
                <a:ea typeface="+mn-ea"/>
                <a:cs typeface="+mn-cs"/>
              </a:rPr>
              <a:t> have encountered, and what skills might they have needed to navigate the rivers?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/collection/art-object-page.75206.html</a:t>
            </a:r>
          </a:p>
          <a:p>
            <a:endParaRPr lang="en-US" dirty="0"/>
          </a:p>
        </p:txBody>
      </p:sp>
      <p:sp>
        <p:nvSpPr>
          <p:cNvPr id="4" name="Slide Number Placeholder 3"/>
          <p:cNvSpPr>
            <a:spLocks noGrp="1"/>
          </p:cNvSpPr>
          <p:nvPr>
            <p:ph type="sldNum" sz="quarter" idx="10"/>
          </p:nvPr>
        </p:nvSpPr>
        <p:spPr/>
        <p:txBody>
          <a:bodyPr/>
          <a:lstStyle/>
          <a:p>
            <a:fld id="{8FE62833-E9D0-D044-B522-37D61C6709A2}" type="slidenum">
              <a:rPr lang="en-US" smtClean="0"/>
              <a:t>13</a:t>
            </a:fld>
            <a:endParaRPr lang="en-US"/>
          </a:p>
        </p:txBody>
      </p:sp>
    </p:spTree>
    <p:extLst>
      <p:ext uri="{BB962C8B-B14F-4D97-AF65-F5344CB8AC3E}">
        <p14:creationId xmlns:p14="http://schemas.microsoft.com/office/powerpoint/2010/main" val="2660749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Frederic Remington, </a:t>
            </a:r>
            <a:r>
              <a:rPr lang="en-US" sz="1200" i="1" kern="1200" dirty="0" smtClean="0">
                <a:solidFill>
                  <a:schemeClr val="tx1"/>
                </a:solidFill>
                <a:effectLst/>
                <a:latin typeface="+mn-lt"/>
                <a:ea typeface="+mn-ea"/>
                <a:cs typeface="+mn-cs"/>
              </a:rPr>
              <a:t>Off the Range (Coming Through the Rye)</a:t>
            </a:r>
            <a:r>
              <a:rPr lang="en-US" sz="1200" kern="1200" dirty="0" smtClean="0">
                <a:solidFill>
                  <a:schemeClr val="tx1"/>
                </a:solidFill>
                <a:effectLst/>
                <a:latin typeface="+mn-lt"/>
                <a:ea typeface="+mn-ea"/>
                <a:cs typeface="+mn-cs"/>
              </a:rPr>
              <a:t>, model 1902, cast 1903, bronze, overall: 73.03 × 71.12 × 72.71 cm (28 3/4 × 28 × 28 5/8 in.), National Gallery of Art, Washington, Corcoran Collection (Museum Purchase), 2014.79.38</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you picture a cowboy in your head, what comes to mind?</a:t>
            </a:r>
          </a:p>
          <a:p>
            <a:r>
              <a:rPr lang="en-US" sz="1200" kern="1200" dirty="0" smtClean="0">
                <a:solidFill>
                  <a:schemeClr val="tx1"/>
                </a:solidFill>
                <a:effectLst/>
                <a:latin typeface="+mn-lt"/>
                <a:ea typeface="+mn-ea"/>
                <a:cs typeface="+mn-cs"/>
              </a:rPr>
              <a:t> </a:t>
            </a:r>
          </a:p>
          <a:p>
            <a:r>
              <a:rPr lang="en-US" sz="1200" kern="1200" dirty="0" smtClean="0">
                <a:solidFill>
                  <a:schemeClr val="tx1"/>
                </a:solidFill>
                <a:latin typeface="+mn-lt"/>
                <a:ea typeface="+mn-ea"/>
                <a:cs typeface="+mn-cs"/>
              </a:rPr>
              <a:t>This bronze sculpture reflects the popularity of cowboys at the turn of the century. Cowboys became national folk heroes in part because of Frederic Remington’s paintings, sculptures, illustrations, fiction, and nonfiction that idealized the US West, cowboys, and American </a:t>
            </a:r>
            <a:r>
              <a:rPr lang="en-US" sz="1200" kern="1200" smtClean="0">
                <a:solidFill>
                  <a:schemeClr val="tx1"/>
                </a:solidFill>
                <a:latin typeface="+mn-lt"/>
                <a:ea typeface="+mn-ea"/>
                <a:cs typeface="+mn-cs"/>
              </a:rPr>
              <a:t>Indians.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What was the life of a cowboy really like? Who was a cowboy? The romanticized white male cowboy may dominate visual media, but in the late 19th century one-quarter of cowboys were black, and American Indians, Mexicans, Latinos, and women also held those jobs.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/collection/art-object-page.166488.html</a:t>
            </a:r>
          </a:p>
          <a:p>
            <a:endParaRPr lang="en-US" dirty="0"/>
          </a:p>
        </p:txBody>
      </p:sp>
      <p:sp>
        <p:nvSpPr>
          <p:cNvPr id="4" name="Slide Number Placeholder 3"/>
          <p:cNvSpPr>
            <a:spLocks noGrp="1"/>
          </p:cNvSpPr>
          <p:nvPr>
            <p:ph type="sldNum" sz="quarter" idx="10"/>
          </p:nvPr>
        </p:nvSpPr>
        <p:spPr/>
        <p:txBody>
          <a:bodyPr/>
          <a:lstStyle/>
          <a:p>
            <a:fld id="{8FE62833-E9D0-D044-B522-37D61C6709A2}" type="slidenum">
              <a:rPr lang="en-US" smtClean="0"/>
              <a:t>14</a:t>
            </a:fld>
            <a:endParaRPr lang="en-US"/>
          </a:p>
        </p:txBody>
      </p:sp>
    </p:spTree>
    <p:extLst>
      <p:ext uri="{BB962C8B-B14F-4D97-AF65-F5344CB8AC3E}">
        <p14:creationId xmlns:p14="http://schemas.microsoft.com/office/powerpoint/2010/main" val="598669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Verna Tallman, </a:t>
            </a:r>
            <a:r>
              <a:rPr lang="en-US" sz="1200" i="1" kern="1200" dirty="0" smtClean="0">
                <a:solidFill>
                  <a:schemeClr val="tx1"/>
                </a:solidFill>
                <a:effectLst/>
                <a:latin typeface="+mn-lt"/>
                <a:ea typeface="+mn-ea"/>
                <a:cs typeface="+mn-cs"/>
              </a:rPr>
              <a:t>Pioneer Doll</a:t>
            </a:r>
            <a:r>
              <a:rPr lang="en-US" sz="1200" kern="1200" dirty="0" smtClean="0">
                <a:solidFill>
                  <a:schemeClr val="tx1"/>
                </a:solidFill>
                <a:effectLst/>
                <a:latin typeface="+mn-lt"/>
                <a:ea typeface="+mn-ea"/>
                <a:cs typeface="+mn-cs"/>
              </a:rPr>
              <a:t>, c. 1937, watercolor, graphite, and gouache on paper, overall: 35.7 × 25.8 cm (14 1/16 × 10 3/16 in.), National Gallery of Art, Washington, Index of American Design, 1943.8.15444</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(upper right) American 20th Century, </a:t>
            </a:r>
            <a:r>
              <a:rPr lang="en-US" sz="1200" i="1" kern="1200" dirty="0" smtClean="0">
                <a:solidFill>
                  <a:schemeClr val="tx1"/>
                </a:solidFill>
                <a:effectLst/>
                <a:latin typeface="+mn-lt"/>
                <a:ea typeface="+mn-ea"/>
                <a:cs typeface="+mn-cs"/>
              </a:rPr>
              <a:t>Pioneer Bath Tub</a:t>
            </a:r>
            <a:r>
              <a:rPr lang="en-US" sz="1200" kern="1200" dirty="0" smtClean="0">
                <a:solidFill>
                  <a:schemeClr val="tx1"/>
                </a:solidFill>
                <a:effectLst/>
                <a:latin typeface="+mn-lt"/>
                <a:ea typeface="+mn-ea"/>
                <a:cs typeface="+mn-cs"/>
              </a:rPr>
              <a:t>, 1935/1942, watercolor and graphite on paperboard, overall: 34 × 24.4 cm (13 3/8 × 9 5/8 in.), National Gallery of Art, Washington, Index of American Design, 1943.8.8644</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(lower right)   Elbert S. Mowery, </a:t>
            </a:r>
            <a:r>
              <a:rPr lang="en-US" sz="1200" i="1" kern="1200" dirty="0" smtClean="0">
                <a:solidFill>
                  <a:schemeClr val="tx1"/>
                </a:solidFill>
                <a:effectLst/>
                <a:latin typeface="+mn-lt"/>
                <a:ea typeface="+mn-ea"/>
                <a:cs typeface="+mn-cs"/>
              </a:rPr>
              <a:t>Pioneer Salt Gourd</a:t>
            </a:r>
            <a:r>
              <a:rPr lang="en-US" sz="1200" kern="1200" dirty="0" smtClean="0">
                <a:solidFill>
                  <a:schemeClr val="tx1"/>
                </a:solidFill>
                <a:effectLst/>
                <a:latin typeface="+mn-lt"/>
                <a:ea typeface="+mn-ea"/>
                <a:cs typeface="+mn-cs"/>
              </a:rPr>
              <a:t>, 1935/1942, watercolor, pen and ink, and graphite on paper, overall: 29.1 × 36.6 cm (11 7/16 × 14 7/16 in.), National Gallery of Art, Washington, Index of American Design, 1943.8.11364</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What do you think of when you hear the word </a:t>
            </a:r>
            <a:r>
              <a:rPr lang="en-US" sz="1200" i="1" kern="1200" dirty="0" smtClean="0">
                <a:solidFill>
                  <a:schemeClr val="tx1"/>
                </a:solidFill>
                <a:effectLst/>
                <a:latin typeface="+mn-lt"/>
                <a:ea typeface="+mn-ea"/>
                <a:cs typeface="+mn-cs"/>
              </a:rPr>
              <a:t>pioneer</a:t>
            </a:r>
            <a:r>
              <a:rPr lang="en-US" sz="1200" kern="1200" dirty="0" smtClean="0">
                <a:solidFill>
                  <a:schemeClr val="tx1"/>
                </a:solidFill>
                <a:effectLst/>
                <a:latin typeface="+mn-lt"/>
                <a:ea typeface="+mn-ea"/>
                <a:cs typeface="+mn-cs"/>
              </a:rPr>
              <a:t>? In the United States, the word is still strongly associated with the many European American settlers who made their way west in the 19th century.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objects—all described using the word pioneer—were painted by artists hired by the US government during the Great Depression as part of a project called the Index of American Design. One of the goals of this project was to “record material of historical significance which has not heretofore been studied and which, for one reason or another, stands in danger of being lost.”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Examine these images. What can you learn from these objects about “pioneer life”? Dive deeper into the topic by reading Andrea Warren’s </a:t>
            </a:r>
            <a:r>
              <a:rPr lang="en-US" sz="1200" i="1" kern="1200" dirty="0" smtClean="0">
                <a:solidFill>
                  <a:schemeClr val="tx1"/>
                </a:solidFill>
                <a:effectLst/>
                <a:latin typeface="+mn-lt"/>
                <a:ea typeface="+mn-ea"/>
                <a:cs typeface="+mn-cs"/>
              </a:rPr>
              <a:t>Pioneer Girl: A True Story of Growing Up on the Prairie</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European American settlers claimed lands in the West from indigenous peoples who left their homelands or were forcibly relocated. How does this information affect the way you think about pioneers?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/collection/art-object-page.27535.html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/collection/art-object-page.23459.html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/collection/art-object-page.20841.html</a:t>
            </a:r>
            <a:endParaRPr lang="en-US" dirty="0"/>
          </a:p>
        </p:txBody>
      </p:sp>
      <p:sp>
        <p:nvSpPr>
          <p:cNvPr id="4" name="Slide Number Placeholder 3"/>
          <p:cNvSpPr>
            <a:spLocks noGrp="1"/>
          </p:cNvSpPr>
          <p:nvPr>
            <p:ph type="sldNum" sz="quarter" idx="10"/>
          </p:nvPr>
        </p:nvSpPr>
        <p:spPr/>
        <p:txBody>
          <a:bodyPr/>
          <a:lstStyle/>
          <a:p>
            <a:fld id="{8FE62833-E9D0-D044-B522-37D61C6709A2}" type="slidenum">
              <a:rPr lang="en-US" smtClean="0"/>
              <a:t>15</a:t>
            </a:fld>
            <a:endParaRPr lang="en-US"/>
          </a:p>
        </p:txBody>
      </p:sp>
    </p:spTree>
    <p:extLst>
      <p:ext uri="{BB962C8B-B14F-4D97-AF65-F5344CB8AC3E}">
        <p14:creationId xmlns:p14="http://schemas.microsoft.com/office/powerpoint/2010/main" val="3356993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William Henry Jackson, </a:t>
            </a:r>
            <a:r>
              <a:rPr lang="en-US" sz="1200" i="1" kern="1200" dirty="0" smtClean="0">
                <a:solidFill>
                  <a:schemeClr val="tx1"/>
                </a:solidFill>
                <a:effectLst/>
                <a:latin typeface="+mn-lt"/>
                <a:ea typeface="+mn-ea"/>
                <a:cs typeface="+mn-cs"/>
              </a:rPr>
              <a:t>Central City, Colorado</a:t>
            </a:r>
            <a:r>
              <a:rPr lang="en-US" sz="1200" kern="1200" dirty="0" smtClean="0">
                <a:solidFill>
                  <a:schemeClr val="tx1"/>
                </a:solidFill>
                <a:effectLst/>
                <a:latin typeface="+mn-lt"/>
                <a:ea typeface="+mn-ea"/>
                <a:cs typeface="+mn-cs"/>
              </a:rPr>
              <a:t>, c. 1881, albumen print, image: 43.5 × 54.5 cm (17 1/8 × 21 7/16 in.), mount: 48.5 × 59 cm (19 1/8 × 23 1/4 in.), National Gallery of Art, Washington, </a:t>
            </a:r>
            <a:r>
              <a:rPr lang="en-US" sz="1200" kern="1200" dirty="0" err="1" smtClean="0">
                <a:solidFill>
                  <a:schemeClr val="tx1"/>
                </a:solidFill>
                <a:effectLst/>
                <a:latin typeface="+mn-lt"/>
                <a:ea typeface="+mn-ea"/>
                <a:cs typeface="+mn-cs"/>
              </a:rPr>
              <a:t>Amon</a:t>
            </a:r>
            <a:r>
              <a:rPr lang="en-US" sz="1200" kern="1200" dirty="0" smtClean="0">
                <a:solidFill>
                  <a:schemeClr val="tx1"/>
                </a:solidFill>
                <a:effectLst/>
                <a:latin typeface="+mn-lt"/>
                <a:ea typeface="+mn-ea"/>
                <a:cs typeface="+mn-cs"/>
              </a:rPr>
              <a:t> G. Carter Foundation Fund and Buffy and William </a:t>
            </a:r>
            <a:r>
              <a:rPr lang="en-US" sz="1200" kern="1200" dirty="0" err="1" smtClean="0">
                <a:solidFill>
                  <a:schemeClr val="tx1"/>
                </a:solidFill>
                <a:effectLst/>
                <a:latin typeface="+mn-lt"/>
                <a:ea typeface="+mn-ea"/>
                <a:cs typeface="+mn-cs"/>
              </a:rPr>
              <a:t>Cafritz</a:t>
            </a:r>
            <a:r>
              <a:rPr lang="en-US" sz="1200" kern="1200" dirty="0" smtClean="0">
                <a:solidFill>
                  <a:schemeClr val="tx1"/>
                </a:solidFill>
                <a:effectLst/>
                <a:latin typeface="+mn-lt"/>
                <a:ea typeface="+mn-ea"/>
                <a:cs typeface="+mn-cs"/>
              </a:rPr>
              <a:t> Fund, 2011.21.1</a:t>
            </a:r>
          </a:p>
          <a:p>
            <a:r>
              <a:rPr lang="en-US" sz="1200" kern="1200" dirty="0" smtClean="0">
                <a:solidFill>
                  <a:schemeClr val="tx1"/>
                </a:solidFill>
                <a:effectLst/>
                <a:latin typeface="+mn-lt"/>
                <a:ea typeface="+mn-ea"/>
                <a:cs typeface="+mn-cs"/>
              </a:rPr>
              <a:t>(right) Carleton Watkins, </a:t>
            </a:r>
            <a:r>
              <a:rPr lang="en-US" sz="1200" i="1" kern="1200" dirty="0" smtClean="0">
                <a:solidFill>
                  <a:schemeClr val="tx1"/>
                </a:solidFill>
                <a:effectLst/>
                <a:latin typeface="+mn-lt"/>
                <a:ea typeface="+mn-ea"/>
                <a:cs typeface="+mn-cs"/>
              </a:rPr>
              <a:t>Alcatraz Island and San Francisco</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Bay, Looking North</a:t>
            </a:r>
            <a:r>
              <a:rPr lang="en-US" sz="1200" kern="1200" dirty="0" smtClean="0">
                <a:solidFill>
                  <a:schemeClr val="tx1"/>
                </a:solidFill>
                <a:effectLst/>
                <a:latin typeface="+mn-lt"/>
                <a:ea typeface="+mn-ea"/>
                <a:cs typeface="+mn-cs"/>
              </a:rPr>
              <a:t>, 1880s, albumen print, image: 9.3 × 16.2 cm (3 11/16 × 6 3/8 in.), mount: 10.7 × 16.5 cm (4 3/16 × 6 1/2 in.), National Gallery of Art, Washington, Gift of Mary and Dan Solomon and Patrons’ Permanent Fund, 2006.133.134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William Henry Jackson and Carleton Watkins are often recognized for their striking photographs of the natural landscape of the US West, but they also captured the region’s rapid economic development.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Central City, Colorado, was founded in 1859 after gold was discovered nearby. Jackson’s photograph shows a city already well developed after just 20 years. Even Jackson himself had attempted to make a living as a miner in the past.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San Francisco experienced a massive population boom after gold was discovered in northern California. In less than two years the mining town’s population increased from 1,000 to 25,000, including a large Chinese population. Fears that Chinese immigrants were driving declining wages and taking the jobs of native-born US residents led to the passage in 1882 of the Chinese Exclusion Act, the first major US law restricting immigration to the country. The law effectively prohibited Chinese people from entering the US and barred Chinese immigrants from becoming US citizens for decades.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story of the West do these images tell? What surprises you about these photographs?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/collection/art-object-page.152763.html</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/collection/art-object-page.136641.html</a:t>
            </a:r>
          </a:p>
        </p:txBody>
      </p:sp>
      <p:sp>
        <p:nvSpPr>
          <p:cNvPr id="4" name="Slide Number Placeholder 3"/>
          <p:cNvSpPr>
            <a:spLocks noGrp="1"/>
          </p:cNvSpPr>
          <p:nvPr>
            <p:ph type="sldNum" sz="quarter" idx="10"/>
          </p:nvPr>
        </p:nvSpPr>
        <p:spPr/>
        <p:txBody>
          <a:bodyPr/>
          <a:lstStyle/>
          <a:p>
            <a:fld id="{8FE62833-E9D0-D044-B522-37D61C6709A2}" type="slidenum">
              <a:rPr lang="en-US" smtClean="0"/>
              <a:t>16</a:t>
            </a:fld>
            <a:endParaRPr lang="en-US"/>
          </a:p>
        </p:txBody>
      </p:sp>
    </p:spTree>
    <p:extLst>
      <p:ext uri="{BB962C8B-B14F-4D97-AF65-F5344CB8AC3E}">
        <p14:creationId xmlns:p14="http://schemas.microsoft.com/office/powerpoint/2010/main" val="2208993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Albert </a:t>
            </a:r>
            <a:r>
              <a:rPr lang="en-US" sz="1200" kern="1200" dirty="0" err="1" smtClean="0">
                <a:solidFill>
                  <a:schemeClr val="tx1"/>
                </a:solidFill>
                <a:effectLst/>
                <a:latin typeface="+mn-lt"/>
                <a:ea typeface="+mn-ea"/>
                <a:cs typeface="+mn-cs"/>
              </a:rPr>
              <a:t>Newsam</a:t>
            </a:r>
            <a:r>
              <a:rPr lang="en-US" sz="1200" kern="1200" dirty="0" smtClean="0">
                <a:solidFill>
                  <a:schemeClr val="tx1"/>
                </a:solidFill>
                <a:effectLst/>
                <a:latin typeface="+mn-lt"/>
                <a:ea typeface="+mn-ea"/>
                <a:cs typeface="+mn-cs"/>
              </a:rPr>
              <a:t> after Charles Bird King, Lehman &amp; Duval Lithographers (printer), Edward C. Biddle (publisher), </a:t>
            </a:r>
            <a:r>
              <a:rPr lang="en-US" sz="1200" i="1" kern="1200" dirty="0" smtClean="0">
                <a:solidFill>
                  <a:schemeClr val="tx1"/>
                </a:solidFill>
                <a:effectLst/>
                <a:latin typeface="+mn-lt"/>
                <a:ea typeface="+mn-ea"/>
                <a:cs typeface="+mn-cs"/>
              </a:rPr>
              <a:t>Ne-</a:t>
            </a:r>
            <a:r>
              <a:rPr lang="en-US" sz="1200" i="1" kern="1200" dirty="0" err="1" smtClean="0">
                <a:solidFill>
                  <a:schemeClr val="tx1"/>
                </a:solidFill>
                <a:effectLst/>
                <a:latin typeface="+mn-lt"/>
                <a:ea typeface="+mn-ea"/>
                <a:cs typeface="+mn-cs"/>
              </a:rPr>
              <a:t>Sou</a:t>
            </a:r>
            <a:r>
              <a:rPr lang="en-US" sz="1200" i="1" kern="1200" dirty="0" smtClean="0">
                <a:solidFill>
                  <a:schemeClr val="tx1"/>
                </a:solidFill>
                <a:effectLst/>
                <a:latin typeface="+mn-lt"/>
                <a:ea typeface="+mn-ea"/>
                <a:cs typeface="+mn-cs"/>
              </a:rPr>
              <a:t>-A Quoit, a Fox Chief, </a:t>
            </a:r>
            <a:r>
              <a:rPr lang="en-US" sz="1200" kern="1200" dirty="0" smtClean="0">
                <a:solidFill>
                  <a:schemeClr val="tx1"/>
                </a:solidFill>
                <a:effectLst/>
                <a:latin typeface="+mn-lt"/>
                <a:ea typeface="+mn-ea"/>
                <a:cs typeface="+mn-cs"/>
              </a:rPr>
              <a:t>1837, hand-colored lithograph on wove paper, sheet: 50.8 × 35.56 cm (20 × 14 in.), National Gallery of Art, Washington, Donald and Nancy de Laski Fund, 2014.168.1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this portrait of Ne-</a:t>
            </a:r>
            <a:r>
              <a:rPr lang="en-US" sz="1200" kern="1200" dirty="0" err="1" smtClean="0">
                <a:solidFill>
                  <a:schemeClr val="tx1"/>
                </a:solidFill>
                <a:effectLst/>
                <a:latin typeface="+mn-lt"/>
                <a:ea typeface="+mn-ea"/>
                <a:cs typeface="+mn-cs"/>
              </a:rPr>
              <a:t>Sou</a:t>
            </a:r>
            <a:r>
              <a:rPr lang="en-US" sz="1200" kern="1200" dirty="0" smtClean="0">
                <a:solidFill>
                  <a:schemeClr val="tx1"/>
                </a:solidFill>
                <a:effectLst/>
                <a:latin typeface="+mn-lt"/>
                <a:ea typeface="+mn-ea"/>
                <a:cs typeface="+mn-cs"/>
              </a:rPr>
              <a:t>-A Quoit, originally painted by Charles Bird King. How is the figure dressed? What expression can you detect on his face? What does his body language communicate?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Between 1821 and 1842, King created a series of portraits of Indian dignitaries visiting Washington, DC, for Thomas </a:t>
            </a:r>
            <a:r>
              <a:rPr lang="en-US" sz="1200" kern="1200" dirty="0" err="1" smtClean="0">
                <a:solidFill>
                  <a:schemeClr val="tx1"/>
                </a:solidFill>
                <a:effectLst/>
                <a:latin typeface="+mn-lt"/>
                <a:ea typeface="+mn-ea"/>
                <a:cs typeface="+mn-cs"/>
              </a:rPr>
              <a:t>McKenney</a:t>
            </a:r>
            <a:r>
              <a:rPr lang="en-US" sz="1200" kern="1200" dirty="0" smtClean="0">
                <a:solidFill>
                  <a:schemeClr val="tx1"/>
                </a:solidFill>
                <a:effectLst/>
                <a:latin typeface="+mn-lt"/>
                <a:ea typeface="+mn-ea"/>
                <a:cs typeface="+mn-cs"/>
              </a:rPr>
              <a:t>, Superintendent of Indian Affairs. King’s portraits were copied by lithographers, distributed for a fee, and bound in a book published by </a:t>
            </a:r>
            <a:r>
              <a:rPr lang="en-US" sz="1200" kern="1200" dirty="0" err="1" smtClean="0">
                <a:solidFill>
                  <a:schemeClr val="tx1"/>
                </a:solidFill>
                <a:effectLst/>
                <a:latin typeface="+mn-lt"/>
                <a:ea typeface="+mn-ea"/>
                <a:cs typeface="+mn-cs"/>
              </a:rPr>
              <a:t>McKenney</a:t>
            </a:r>
            <a:r>
              <a:rPr lang="en-US" sz="1200" kern="1200" dirty="0" smtClean="0">
                <a:solidFill>
                  <a:schemeClr val="tx1"/>
                </a:solidFill>
                <a:effectLst/>
                <a:latin typeface="+mn-lt"/>
                <a:ea typeface="+mn-ea"/>
                <a:cs typeface="+mn-cs"/>
              </a:rPr>
              <a:t> and James Hall titled </a:t>
            </a:r>
            <a:r>
              <a:rPr lang="en-US" sz="1200" i="1" kern="1200" dirty="0" smtClean="0">
                <a:solidFill>
                  <a:schemeClr val="tx1"/>
                </a:solidFill>
                <a:effectLst/>
                <a:latin typeface="+mn-lt"/>
                <a:ea typeface="+mn-ea"/>
                <a:cs typeface="+mn-cs"/>
              </a:rPr>
              <a:t>History of the Indian Tribes of North America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McKenney</a:t>
            </a:r>
            <a:r>
              <a:rPr lang="en-US" sz="1200" kern="1200" dirty="0" smtClean="0">
                <a:solidFill>
                  <a:schemeClr val="tx1"/>
                </a:solidFill>
                <a:effectLst/>
                <a:latin typeface="+mn-lt"/>
                <a:ea typeface="+mn-ea"/>
                <a:cs typeface="+mn-cs"/>
              </a:rPr>
              <a:t> was an advocate and supporter of Indian sovereignty. He installed artifacts and these paintings in the War Office Building next door to the White House, where Native and non-Native visitors alike could view the display.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some scholars have argued that European American artists like King romanticized or imposed a European vision upon their indigenous subjects, others have argued for the agency and autonomy of Native sitters. Ne-</a:t>
            </a:r>
            <a:r>
              <a:rPr lang="en-US" sz="1200" kern="1200" dirty="0" err="1" smtClean="0">
                <a:solidFill>
                  <a:schemeClr val="tx1"/>
                </a:solidFill>
                <a:effectLst/>
                <a:latin typeface="+mn-lt"/>
                <a:ea typeface="+mn-ea"/>
                <a:cs typeface="+mn-cs"/>
              </a:rPr>
              <a:t>Sou</a:t>
            </a:r>
            <a:r>
              <a:rPr lang="en-US" sz="1200" kern="1200" dirty="0" smtClean="0">
                <a:solidFill>
                  <a:schemeClr val="tx1"/>
                </a:solidFill>
                <a:effectLst/>
                <a:latin typeface="+mn-lt"/>
                <a:ea typeface="+mn-ea"/>
                <a:cs typeface="+mn-cs"/>
              </a:rPr>
              <a:t>-A Quoit is dressed in clothing that indicates he was a leader and authority of his people. All Native and non-Native diplomats were judged by their appearance and dress at this time. A Peace Medal depicting President Andrew Jackson hangs around Ne-</a:t>
            </a:r>
            <a:r>
              <a:rPr lang="en-US" sz="1200" kern="1200" dirty="0" err="1" smtClean="0">
                <a:solidFill>
                  <a:schemeClr val="tx1"/>
                </a:solidFill>
                <a:effectLst/>
                <a:latin typeface="+mn-lt"/>
                <a:ea typeface="+mn-ea"/>
                <a:cs typeface="+mn-cs"/>
              </a:rPr>
              <a:t>Sou</a:t>
            </a:r>
            <a:r>
              <a:rPr lang="en-US" sz="1200" kern="1200" dirty="0" smtClean="0">
                <a:solidFill>
                  <a:schemeClr val="tx1"/>
                </a:solidFill>
                <a:effectLst/>
                <a:latin typeface="+mn-lt"/>
                <a:ea typeface="+mn-ea"/>
                <a:cs typeface="+mn-cs"/>
              </a:rPr>
              <a:t>-A Quoit’s neck. Although the presence of the medal may be surprising to viewers today, the </a:t>
            </a:r>
            <a:r>
              <a:rPr lang="en-US" sz="1200" kern="1200" dirty="0" err="1" smtClean="0">
                <a:solidFill>
                  <a:schemeClr val="tx1"/>
                </a:solidFill>
                <a:effectLst/>
                <a:latin typeface="+mn-lt"/>
                <a:ea typeface="+mn-ea"/>
                <a:cs typeface="+mn-cs"/>
              </a:rPr>
              <a:t>Meskwaki</a:t>
            </a:r>
            <a:r>
              <a:rPr lang="en-US" sz="1200" kern="1200" dirty="0" smtClean="0">
                <a:solidFill>
                  <a:schemeClr val="tx1"/>
                </a:solidFill>
                <a:effectLst/>
                <a:latin typeface="+mn-lt"/>
                <a:ea typeface="+mn-ea"/>
                <a:cs typeface="+mn-cs"/>
              </a:rPr>
              <a:t> (Fox) chief may have worn it knowing it could contribute to more successful negotiations with the US government.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a:t>
            </a:r>
            <a:r>
              <a:rPr lang="en-US" sz="1200" kern="1200" dirty="0" err="1" smtClean="0">
                <a:solidFill>
                  <a:schemeClr val="tx1"/>
                </a:solidFill>
                <a:effectLst/>
                <a:latin typeface="+mn-lt"/>
                <a:ea typeface="+mn-ea"/>
                <a:cs typeface="+mn-cs"/>
              </a:rPr>
              <a:t>Meskwaki</a:t>
            </a:r>
            <a:r>
              <a:rPr lang="en-US" sz="1200" kern="1200" dirty="0" smtClean="0">
                <a:solidFill>
                  <a:schemeClr val="tx1"/>
                </a:solidFill>
                <a:effectLst/>
                <a:latin typeface="+mn-lt"/>
                <a:ea typeface="+mn-ea"/>
                <a:cs typeface="+mn-cs"/>
              </a:rPr>
              <a:t>, closely associated with the Sauk (Sac), ultimately signed a treaty in 1842 with the US ceding lands in Iowa, where they had moved from Wisconsin, and before that, Ontario.</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/collection/art-object-page.166364.html</a:t>
            </a:r>
          </a:p>
        </p:txBody>
      </p:sp>
      <p:sp>
        <p:nvSpPr>
          <p:cNvPr id="4" name="Slide Number Placeholder 3"/>
          <p:cNvSpPr>
            <a:spLocks noGrp="1"/>
          </p:cNvSpPr>
          <p:nvPr>
            <p:ph type="sldNum" sz="quarter" idx="10"/>
          </p:nvPr>
        </p:nvSpPr>
        <p:spPr/>
        <p:txBody>
          <a:bodyPr/>
          <a:lstStyle/>
          <a:p>
            <a:fld id="{8FE62833-E9D0-D044-B522-37D61C6709A2}" type="slidenum">
              <a:rPr lang="en-US" smtClean="0"/>
              <a:t>17</a:t>
            </a:fld>
            <a:endParaRPr lang="en-US"/>
          </a:p>
        </p:txBody>
      </p:sp>
    </p:spTree>
    <p:extLst>
      <p:ext uri="{BB962C8B-B14F-4D97-AF65-F5344CB8AC3E}">
        <p14:creationId xmlns:p14="http://schemas.microsoft.com/office/powerpoint/2010/main" val="267652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Ethel </a:t>
            </a:r>
            <a:r>
              <a:rPr lang="en-US" sz="1200" kern="1200" dirty="0" err="1" smtClean="0">
                <a:solidFill>
                  <a:schemeClr val="tx1"/>
                </a:solidFill>
                <a:effectLst/>
                <a:latin typeface="+mn-lt"/>
                <a:ea typeface="+mn-ea"/>
                <a:cs typeface="+mn-cs"/>
              </a:rPr>
              <a:t>Dougan</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Figurehead: Davy Crockett</a:t>
            </a:r>
            <a:r>
              <a:rPr lang="en-US" sz="1200" kern="1200" dirty="0" smtClean="0">
                <a:solidFill>
                  <a:schemeClr val="tx1"/>
                </a:solidFill>
                <a:effectLst/>
                <a:latin typeface="+mn-lt"/>
                <a:ea typeface="+mn-ea"/>
                <a:cs typeface="+mn-cs"/>
              </a:rPr>
              <a:t>, 1938, watercolor, graphite, and pen and ink on paperboard, overall: 64.2 × 47.1 cm (25 1/4 × 18 9/16 in.), National Gallery of Art, Washington, Index of American Design, 1943.8.17407</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figurehead of Davy Crockett adorned the front of a ship named after the 19th-century folk hero; the ship was built in 1853 in Mystic, Connecticut.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Crockett grew up in Tennessee and represented the state as a member of the US Congress. He opposed many </a:t>
            </a:r>
            <a:r>
              <a:rPr lang="en-US" sz="1200" kern="1200" dirty="0" err="1" smtClean="0">
                <a:solidFill>
                  <a:schemeClr val="tx1"/>
                </a:solidFill>
                <a:effectLst/>
                <a:latin typeface="+mn-lt"/>
                <a:ea typeface="+mn-ea"/>
                <a:cs typeface="+mn-cs"/>
              </a:rPr>
              <a:t>Jacksonian</a:t>
            </a:r>
            <a:r>
              <a:rPr lang="en-US" sz="1200" kern="1200" dirty="0" smtClean="0">
                <a:solidFill>
                  <a:schemeClr val="tx1"/>
                </a:solidFill>
                <a:effectLst/>
                <a:latin typeface="+mn-lt"/>
                <a:ea typeface="+mn-ea"/>
                <a:cs typeface="+mn-cs"/>
              </a:rPr>
              <a:t> policies, including the Indian Removal Act, and fought in the Texas Revolution, where he died.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figurehead was selected for inclusion in the Index of American Design, a federally sponsored Depression-era project that employed artists to document “material of historical significance.”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Research more about Davy Crockett. Why did he become a national folk hero? To whom was he a hero?</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Whom would you consider a contemporary folk hero?</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/collection/art-object-page.29496.html</a:t>
            </a:r>
          </a:p>
          <a:p>
            <a:endParaRPr lang="en-US" dirty="0"/>
          </a:p>
        </p:txBody>
      </p:sp>
      <p:sp>
        <p:nvSpPr>
          <p:cNvPr id="4" name="Slide Number Placeholder 3"/>
          <p:cNvSpPr>
            <a:spLocks noGrp="1"/>
          </p:cNvSpPr>
          <p:nvPr>
            <p:ph type="sldNum" sz="quarter" idx="10"/>
          </p:nvPr>
        </p:nvSpPr>
        <p:spPr/>
        <p:txBody>
          <a:bodyPr/>
          <a:lstStyle/>
          <a:p>
            <a:fld id="{8FE62833-E9D0-D044-B522-37D61C6709A2}" type="slidenum">
              <a:rPr lang="en-US" smtClean="0"/>
              <a:t>18</a:t>
            </a:fld>
            <a:endParaRPr lang="en-US"/>
          </a:p>
        </p:txBody>
      </p:sp>
    </p:spTree>
    <p:extLst>
      <p:ext uri="{BB962C8B-B14F-4D97-AF65-F5344CB8AC3E}">
        <p14:creationId xmlns:p14="http://schemas.microsoft.com/office/powerpoint/2010/main" val="3167818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Mark </a:t>
            </a:r>
            <a:r>
              <a:rPr lang="en-US" sz="1200" kern="1200" dirty="0" err="1" smtClean="0">
                <a:solidFill>
                  <a:schemeClr val="tx1"/>
                </a:solidFill>
                <a:effectLst/>
                <a:latin typeface="+mn-lt"/>
                <a:ea typeface="+mn-ea"/>
                <a:cs typeface="+mn-cs"/>
              </a:rPr>
              <a:t>Ruwedel</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Central Pacific #28</a:t>
            </a:r>
            <a:r>
              <a:rPr lang="en-US" sz="1200" kern="1200" dirty="0" smtClean="0">
                <a:solidFill>
                  <a:schemeClr val="tx1"/>
                </a:solidFill>
                <a:effectLst/>
                <a:latin typeface="+mn-lt"/>
                <a:ea typeface="+mn-ea"/>
                <a:cs typeface="+mn-cs"/>
              </a:rPr>
              <a:t>, 1993–1994, gelatin silver print, image: 18.9 × 24 cm (7 7/16 × 9 7/16 in.), mount: 40.5 × 50.8 cm (15 15/16 × 20 in.), National Gallery of Art, Washington, Gift of Dan and Jeanne </a:t>
            </a:r>
            <a:r>
              <a:rPr lang="en-US" sz="1200" kern="1200" dirty="0" err="1" smtClean="0">
                <a:solidFill>
                  <a:schemeClr val="tx1"/>
                </a:solidFill>
                <a:effectLst/>
                <a:latin typeface="+mn-lt"/>
                <a:ea typeface="+mn-ea"/>
                <a:cs typeface="+mn-cs"/>
              </a:rPr>
              <a:t>Fauci</a:t>
            </a:r>
            <a:r>
              <a:rPr lang="en-US" sz="1200" kern="1200" dirty="0" smtClean="0">
                <a:solidFill>
                  <a:schemeClr val="tx1"/>
                </a:solidFill>
                <a:effectLst/>
                <a:latin typeface="+mn-lt"/>
                <a:ea typeface="+mn-ea"/>
                <a:cs typeface="+mn-cs"/>
              </a:rPr>
              <a:t>, 2012.112.3</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at this photograph. What do you think it shows? During which decade do you think it might have been taken?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may surprise you to learn that the photograph was taken in the 1990s and shows the remnants of a railroad that made travel to the US West possible. The Central Pacific Railroad was part of the US Transcontinental Railroad. Construction began in Sacramento and moved east until it famously connected to the Union Pacific Railroad in Promontory, Utah.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Mark </a:t>
            </a:r>
            <a:r>
              <a:rPr lang="en-US" sz="1200" kern="1200" dirty="0" err="1" smtClean="0">
                <a:solidFill>
                  <a:schemeClr val="tx1"/>
                </a:solidFill>
                <a:effectLst/>
                <a:latin typeface="+mn-lt"/>
                <a:ea typeface="+mn-ea"/>
                <a:cs typeface="+mn-cs"/>
              </a:rPr>
              <a:t>Ruwedel</a:t>
            </a:r>
            <a:r>
              <a:rPr lang="en-US" sz="1200" kern="1200" dirty="0" smtClean="0">
                <a:solidFill>
                  <a:schemeClr val="tx1"/>
                </a:solidFill>
                <a:effectLst/>
                <a:latin typeface="+mn-lt"/>
                <a:ea typeface="+mn-ea"/>
                <a:cs typeface="+mn-cs"/>
              </a:rPr>
              <a:t> took photographs of the railway remnants in the US and Canadian West for nearly 20 years. He titled the project “Westward the Course of Empire,” alluding to 19th- and early 20th-century expansionist ideologies while documenting the once-mighty railroad’s decline.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does this photograph make you feel? Where can you find evidence of built environments or industry from the past in your community? What story do these remains tell?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/collection/art-object-page.158736.html</a:t>
            </a:r>
          </a:p>
        </p:txBody>
      </p:sp>
      <p:sp>
        <p:nvSpPr>
          <p:cNvPr id="4" name="Slide Number Placeholder 3"/>
          <p:cNvSpPr>
            <a:spLocks noGrp="1"/>
          </p:cNvSpPr>
          <p:nvPr>
            <p:ph type="sldNum" sz="quarter" idx="10"/>
          </p:nvPr>
        </p:nvSpPr>
        <p:spPr/>
        <p:txBody>
          <a:bodyPr/>
          <a:lstStyle/>
          <a:p>
            <a:fld id="{8FE62833-E9D0-D044-B522-37D61C6709A2}" type="slidenum">
              <a:rPr lang="en-US" smtClean="0"/>
              <a:t>19</a:t>
            </a:fld>
            <a:endParaRPr lang="en-US"/>
          </a:p>
        </p:txBody>
      </p:sp>
    </p:spTree>
    <p:extLst>
      <p:ext uri="{BB962C8B-B14F-4D97-AF65-F5344CB8AC3E}">
        <p14:creationId xmlns:p14="http://schemas.microsoft.com/office/powerpoint/2010/main" val="659201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George Catlin, </a:t>
            </a:r>
            <a:r>
              <a:rPr lang="en-US" sz="1200" i="1" kern="1200" dirty="0" smtClean="0">
                <a:solidFill>
                  <a:schemeClr val="tx1"/>
                </a:solidFill>
                <a:effectLst/>
                <a:latin typeface="+mn-lt"/>
                <a:ea typeface="+mn-ea"/>
                <a:cs typeface="+mn-cs"/>
              </a:rPr>
              <a:t>The White Cloud, Head Chief of the </a:t>
            </a:r>
            <a:r>
              <a:rPr lang="en-US" sz="1200" i="1" kern="1200" dirty="0" err="1" smtClean="0">
                <a:solidFill>
                  <a:schemeClr val="tx1"/>
                </a:solidFill>
                <a:effectLst/>
                <a:latin typeface="+mn-lt"/>
                <a:ea typeface="+mn-ea"/>
                <a:cs typeface="+mn-cs"/>
              </a:rPr>
              <a:t>Iowas</a:t>
            </a:r>
            <a:r>
              <a:rPr lang="en-US" sz="1200" kern="1200" dirty="0" smtClean="0">
                <a:solidFill>
                  <a:schemeClr val="tx1"/>
                </a:solidFill>
                <a:effectLst/>
                <a:latin typeface="+mn-lt"/>
                <a:ea typeface="+mn-ea"/>
                <a:cs typeface="+mn-cs"/>
              </a:rPr>
              <a:t>, 1844/1845, oil on canvas, overall: 71 × 58 cm (27 15/16 × 22 13/16 in.), National Gallery of Art, Washington, Paul Mellon Collection, 1965.16.347</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portrait of White Cloud is part of a grand project artist George Catlin undertook beginning in 1830 after working as an attorney and lithographer. Catlin decided to document and depict indigenous peoples that were quickly disappearing in the United States in the 1830s and 1840s due to violence and disease. Ultimately, Catlin visited numerous tribes and created hundreds of paintings.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Catlin and his works have been both praised and criticized. He has been praised for the following reasons:</a:t>
            </a:r>
          </a:p>
          <a:p>
            <a:r>
              <a:rPr lang="en-US" sz="1200" kern="1200" dirty="0" smtClean="0">
                <a:solidFill>
                  <a:schemeClr val="tx1"/>
                </a:solidFill>
                <a:effectLst/>
                <a:latin typeface="+mn-lt"/>
                <a:ea typeface="+mn-ea"/>
                <a:cs typeface="+mn-cs"/>
              </a:rPr>
              <a:t> </a:t>
            </a:r>
          </a:p>
          <a:p>
            <a:pPr marL="171450" lvl="0" indent="-171450">
              <a:buFont typeface="Arial"/>
              <a:buChar char="•"/>
            </a:pPr>
            <a:r>
              <a:rPr lang="en-US" sz="1200" kern="1200" dirty="0" smtClean="0">
                <a:solidFill>
                  <a:schemeClr val="tx1"/>
                </a:solidFill>
                <a:effectLst/>
                <a:latin typeface="+mn-lt"/>
                <a:ea typeface="+mn-ea"/>
                <a:cs typeface="+mn-cs"/>
              </a:rPr>
              <a:t>His portraits show individuals, not just romanticized stereotypes.</a:t>
            </a:r>
          </a:p>
          <a:p>
            <a:pPr marL="171450" lvl="0" indent="-171450">
              <a:buFont typeface="Arial"/>
              <a:buChar char="•"/>
            </a:pPr>
            <a:r>
              <a:rPr lang="en-US" sz="1200" kern="1200" dirty="0" smtClean="0">
                <a:solidFill>
                  <a:schemeClr val="tx1"/>
                </a:solidFill>
                <a:effectLst/>
                <a:latin typeface="+mn-lt"/>
                <a:ea typeface="+mn-ea"/>
                <a:cs typeface="+mn-cs"/>
              </a:rPr>
              <a:t>Portraits, including the portrait of White Cloud seen here, present alternative cultural representations of wealth and leadership, in the same vein as portraits of George Washington and other US figureheads.</a:t>
            </a:r>
          </a:p>
          <a:p>
            <a:pPr marL="171450" lvl="0" indent="-171450">
              <a:buFont typeface="Arial"/>
              <a:buChar char="•"/>
            </a:pPr>
            <a:r>
              <a:rPr lang="en-US" sz="1200" kern="1200" dirty="0" smtClean="0">
                <a:solidFill>
                  <a:schemeClr val="tx1"/>
                </a:solidFill>
                <a:effectLst/>
                <a:latin typeface="+mn-lt"/>
                <a:ea typeface="+mn-ea"/>
                <a:cs typeface="+mn-cs"/>
              </a:rPr>
              <a:t>He showed sympathy with and interest in American Indians—even defending them publicly—at a time when many European Americans, as well as the US government, denigrated and feared indigenous peoples.</a:t>
            </a:r>
          </a:p>
          <a:p>
            <a:pPr marL="171450" lvl="0" indent="-171450">
              <a:buFont typeface="Arial"/>
              <a:buChar char="•"/>
            </a:pPr>
            <a:r>
              <a:rPr lang="en-US" sz="1200" kern="1200" dirty="0" smtClean="0">
                <a:solidFill>
                  <a:schemeClr val="tx1"/>
                </a:solidFill>
                <a:effectLst/>
                <a:latin typeface="+mn-lt"/>
                <a:ea typeface="+mn-ea"/>
                <a:cs typeface="+mn-cs"/>
              </a:rPr>
              <a:t>Some of his works depict people, practices, and events that otherwise are not visually documented.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However, looking through a 21st-century lens, Catlin’s work may be challenging:</a:t>
            </a:r>
          </a:p>
          <a:p>
            <a:r>
              <a:rPr lang="en-US" sz="1200" kern="1200" dirty="0" smtClean="0">
                <a:solidFill>
                  <a:schemeClr val="tx1"/>
                </a:solidFill>
                <a:effectLst/>
                <a:latin typeface="+mn-lt"/>
                <a:ea typeface="+mn-ea"/>
                <a:cs typeface="+mn-cs"/>
              </a:rPr>
              <a:t> </a:t>
            </a:r>
          </a:p>
          <a:p>
            <a:pPr marL="171450" lvl="0" indent="-171450">
              <a:buFont typeface="Arial"/>
              <a:buChar char="•"/>
            </a:pPr>
            <a:r>
              <a:rPr lang="en-US" sz="1200" kern="1200" dirty="0" smtClean="0">
                <a:solidFill>
                  <a:schemeClr val="tx1"/>
                </a:solidFill>
                <a:effectLst/>
                <a:latin typeface="+mn-lt"/>
                <a:ea typeface="+mn-ea"/>
                <a:cs typeface="+mn-cs"/>
              </a:rPr>
              <a:t>He saw himself as a savior, even superior to his subjects: “I have flown to their rescue—not of their lives or of their race (for they are ‘doomed’ and must perish), but to the rescue of their looks and their modes.”</a:t>
            </a:r>
          </a:p>
          <a:p>
            <a:pPr marL="171450" lvl="0" indent="-171450">
              <a:buFont typeface="Arial"/>
              <a:buChar char="•"/>
            </a:pPr>
            <a:r>
              <a:rPr lang="en-US" sz="1200" kern="1200" dirty="0" smtClean="0">
                <a:solidFill>
                  <a:schemeClr val="tx1"/>
                </a:solidFill>
                <a:effectLst/>
                <a:latin typeface="+mn-lt"/>
                <a:ea typeface="+mn-ea"/>
                <a:cs typeface="+mn-cs"/>
              </a:rPr>
              <a:t>Neither his works nor his written accounts of his travels around the US are strictly factual depictions, even though his work is often seen as ethnographic.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Mew-</a:t>
            </a:r>
            <a:r>
              <a:rPr lang="en-US" sz="1200" kern="1200" dirty="0" err="1" smtClean="0">
                <a:solidFill>
                  <a:schemeClr val="tx1"/>
                </a:solidFill>
                <a:effectLst/>
                <a:latin typeface="+mn-lt"/>
                <a:ea typeface="+mn-ea"/>
                <a:cs typeface="+mn-cs"/>
              </a:rPr>
              <a:t>hu</a:t>
            </a:r>
            <a:r>
              <a:rPr lang="en-US" sz="1200" kern="1200" dirty="0" smtClean="0">
                <a:solidFill>
                  <a:schemeClr val="tx1"/>
                </a:solidFill>
                <a:effectLst/>
                <a:latin typeface="+mn-lt"/>
                <a:ea typeface="+mn-ea"/>
                <a:cs typeface="+mn-cs"/>
              </a:rPr>
              <a:t>-she-</a:t>
            </a:r>
            <a:r>
              <a:rPr lang="en-US" sz="1200" kern="1200" dirty="0" err="1" smtClean="0">
                <a:solidFill>
                  <a:schemeClr val="tx1"/>
                </a:solidFill>
                <a:effectLst/>
                <a:latin typeface="+mn-lt"/>
                <a:ea typeface="+mn-ea"/>
                <a:cs typeface="+mn-cs"/>
              </a:rPr>
              <a:t>kaw</a:t>
            </a:r>
            <a:r>
              <a:rPr lang="en-US" sz="1200" kern="1200" dirty="0" smtClean="0">
                <a:solidFill>
                  <a:schemeClr val="tx1"/>
                </a:solidFill>
                <a:effectLst/>
                <a:latin typeface="+mn-lt"/>
                <a:ea typeface="+mn-ea"/>
                <a:cs typeface="+mn-cs"/>
              </a:rPr>
              <a:t>, known both as White Cloud and No Heart-of-Fear, was one of several tribal chiefs of the Iowa people in the mid-19th century. Catlin painted his portrait while the chief was in London trying to raise money for the </a:t>
            </a:r>
            <a:r>
              <a:rPr lang="en-US" sz="1200" kern="1200" dirty="0" err="1" smtClean="0">
                <a:solidFill>
                  <a:schemeClr val="tx1"/>
                </a:solidFill>
                <a:effectLst/>
                <a:latin typeface="+mn-lt"/>
                <a:ea typeface="+mn-ea"/>
                <a:cs typeface="+mn-cs"/>
              </a:rPr>
              <a:t>Iowas</a:t>
            </a:r>
            <a:r>
              <a:rPr lang="en-US" sz="1200" kern="1200" dirty="0" smtClean="0">
                <a:solidFill>
                  <a:schemeClr val="tx1"/>
                </a:solidFill>
                <a:effectLst/>
                <a:latin typeface="+mn-lt"/>
                <a:ea typeface="+mn-ea"/>
                <a:cs typeface="+mn-cs"/>
              </a:rPr>
              <a:t>, who had been forced to a small reservation in southeast Nebraska. What do you think and feel about this portrait now? What questions would you ask White Cloud if given the opportunity?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learn more about White Cloud and the Iowa people, explore this NGA lesson plan: </a:t>
            </a: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/content/</a:t>
            </a:r>
            <a:r>
              <a:rPr lang="en-US" sz="1200" kern="1200" dirty="0" err="1" smtClean="0">
                <a:solidFill>
                  <a:schemeClr val="tx1"/>
                </a:solidFill>
                <a:effectLst/>
                <a:latin typeface="+mn-lt"/>
                <a:ea typeface="+mn-ea"/>
                <a:cs typeface="+mn-cs"/>
              </a:rPr>
              <a:t>ngaweb</a:t>
            </a:r>
            <a:r>
              <a:rPr lang="en-US" sz="1200" kern="1200" dirty="0" smtClean="0">
                <a:solidFill>
                  <a:schemeClr val="tx1"/>
                </a:solidFill>
                <a:effectLst/>
                <a:latin typeface="+mn-lt"/>
                <a:ea typeface="+mn-ea"/>
                <a:cs typeface="+mn-cs"/>
              </a:rPr>
              <a:t>/education/teachers/lessons-activities/heroes-heroines/white-</a:t>
            </a:r>
            <a:r>
              <a:rPr lang="en-US" sz="1200" kern="1200" dirty="0" err="1" smtClean="0">
                <a:solidFill>
                  <a:schemeClr val="tx1"/>
                </a:solidFill>
                <a:effectLst/>
                <a:latin typeface="+mn-lt"/>
                <a:ea typeface="+mn-ea"/>
                <a:cs typeface="+mn-cs"/>
              </a:rPr>
              <a:t>cloud.html</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/collection/art-object-page.50655.html</a:t>
            </a:r>
          </a:p>
        </p:txBody>
      </p:sp>
      <p:sp>
        <p:nvSpPr>
          <p:cNvPr id="4" name="Slide Number Placeholder 3"/>
          <p:cNvSpPr>
            <a:spLocks noGrp="1"/>
          </p:cNvSpPr>
          <p:nvPr>
            <p:ph type="sldNum" sz="quarter" idx="10"/>
          </p:nvPr>
        </p:nvSpPr>
        <p:spPr/>
        <p:txBody>
          <a:bodyPr/>
          <a:lstStyle/>
          <a:p>
            <a:fld id="{8FE62833-E9D0-D044-B522-37D61C6709A2}" type="slidenum">
              <a:rPr lang="en-US" smtClean="0"/>
              <a:t>4</a:t>
            </a:fld>
            <a:endParaRPr lang="en-US"/>
          </a:p>
        </p:txBody>
      </p:sp>
    </p:spTree>
    <p:extLst>
      <p:ext uri="{BB962C8B-B14F-4D97-AF65-F5344CB8AC3E}">
        <p14:creationId xmlns:p14="http://schemas.microsoft.com/office/powerpoint/2010/main" val="1141339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Anton </a:t>
            </a:r>
            <a:r>
              <a:rPr lang="en-US" sz="1200" kern="1200" dirty="0" err="1" smtClean="0">
                <a:solidFill>
                  <a:schemeClr val="tx1"/>
                </a:solidFill>
                <a:effectLst/>
                <a:latin typeface="+mn-lt"/>
                <a:ea typeface="+mn-ea"/>
                <a:cs typeface="+mn-cs"/>
              </a:rPr>
              <a:t>Refregier</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Discovery of Gold</a:t>
            </a:r>
            <a:r>
              <a:rPr lang="en-US" sz="1200" kern="1200" dirty="0" smtClean="0">
                <a:solidFill>
                  <a:schemeClr val="tx1"/>
                </a:solidFill>
                <a:effectLst/>
                <a:latin typeface="+mn-lt"/>
                <a:ea typeface="+mn-ea"/>
                <a:cs typeface="+mn-cs"/>
              </a:rPr>
              <a:t>, 1949, </a:t>
            </a:r>
            <a:r>
              <a:rPr lang="en-US" sz="1200" kern="1200" dirty="0" err="1" smtClean="0">
                <a:solidFill>
                  <a:schemeClr val="tx1"/>
                </a:solidFill>
                <a:effectLst/>
                <a:latin typeface="+mn-lt"/>
                <a:ea typeface="+mn-ea"/>
                <a:cs typeface="+mn-cs"/>
              </a:rPr>
              <a:t>screenprint</a:t>
            </a:r>
            <a:r>
              <a:rPr lang="en-US" sz="1200" kern="1200" dirty="0" smtClean="0">
                <a:solidFill>
                  <a:schemeClr val="tx1"/>
                </a:solidFill>
                <a:effectLst/>
                <a:latin typeface="+mn-lt"/>
                <a:ea typeface="+mn-ea"/>
                <a:cs typeface="+mn-cs"/>
              </a:rPr>
              <a:t>, image: 57.4 × 51.3 cm, paper: 76.2 × 66.2 cm, National Gallery of Art, Washington, Reba and Dave Williams Collection, Gift of Reba and Dave Williams, 2008.115.4064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print is adapted from one of 27 murals titled </a:t>
            </a:r>
            <a:r>
              <a:rPr lang="en-US" sz="1200" i="1" kern="1200" dirty="0" smtClean="0">
                <a:solidFill>
                  <a:schemeClr val="tx1"/>
                </a:solidFill>
                <a:effectLst/>
                <a:latin typeface="+mn-lt"/>
                <a:ea typeface="+mn-ea"/>
                <a:cs typeface="+mn-cs"/>
              </a:rPr>
              <a:t>The History of California</a:t>
            </a:r>
            <a:r>
              <a:rPr lang="en-US" sz="1200" kern="1200" dirty="0" smtClean="0">
                <a:solidFill>
                  <a:schemeClr val="tx1"/>
                </a:solidFill>
                <a:effectLst/>
                <a:latin typeface="+mn-lt"/>
                <a:ea typeface="+mn-ea"/>
                <a:cs typeface="+mn-cs"/>
              </a:rPr>
              <a:t> that artist Anton </a:t>
            </a:r>
            <a:r>
              <a:rPr lang="en-US" sz="1200" kern="1200" dirty="0" err="1" smtClean="0">
                <a:solidFill>
                  <a:schemeClr val="tx1"/>
                </a:solidFill>
                <a:effectLst/>
                <a:latin typeface="+mn-lt"/>
                <a:ea typeface="+mn-ea"/>
                <a:cs typeface="+mn-cs"/>
              </a:rPr>
              <a:t>Refregier</a:t>
            </a:r>
            <a:r>
              <a:rPr lang="en-US" sz="1200" kern="1200" dirty="0" smtClean="0">
                <a:solidFill>
                  <a:schemeClr val="tx1"/>
                </a:solidFill>
                <a:effectLst/>
                <a:latin typeface="+mn-lt"/>
                <a:ea typeface="+mn-ea"/>
                <a:cs typeface="+mn-cs"/>
              </a:rPr>
              <a:t> completed for the Rincon Annex Post Office between 1940 and 1948. </a:t>
            </a:r>
            <a:r>
              <a:rPr lang="en-US" sz="1200" kern="1200" dirty="0" err="1" smtClean="0">
                <a:solidFill>
                  <a:schemeClr val="tx1"/>
                </a:solidFill>
                <a:effectLst/>
                <a:latin typeface="+mn-lt"/>
                <a:ea typeface="+mn-ea"/>
                <a:cs typeface="+mn-cs"/>
              </a:rPr>
              <a:t>Refregier</a:t>
            </a:r>
            <a:r>
              <a:rPr lang="en-US" sz="1200" kern="1200" dirty="0" smtClean="0">
                <a:solidFill>
                  <a:schemeClr val="tx1"/>
                </a:solidFill>
                <a:effectLst/>
                <a:latin typeface="+mn-lt"/>
                <a:ea typeface="+mn-ea"/>
                <a:cs typeface="+mn-cs"/>
              </a:rPr>
              <a:t> depicted the moment in January 1848 when James W. Marshall discovered gold at Sutter’s Mill in northern California.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gold had been discovered earlier in the area, the publicity of this discovery prompted 300,000 people to “rush” to California in search of gold and wealth. “Forty-niners” faced treacherous conditions as they traveled across the western US, while others endured long sea trips from Latin America, Europe, Pacific islands, and China. The discovery of gold brought wealth to some, but many others experienced discrimination, loss, or even death, including thousands of Native peoples who were murdered by forty-niners and US military members.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Look closely. What emotions do you think the men in </a:t>
            </a:r>
            <a:r>
              <a:rPr lang="en-US" sz="1200" kern="1200" dirty="0" err="1" smtClean="0">
                <a:solidFill>
                  <a:schemeClr val="tx1"/>
                </a:solidFill>
                <a:effectLst/>
                <a:latin typeface="+mn-lt"/>
                <a:ea typeface="+mn-ea"/>
                <a:cs typeface="+mn-cs"/>
              </a:rPr>
              <a:t>Refregier’s</a:t>
            </a:r>
            <a:r>
              <a:rPr lang="en-US" sz="1200" kern="1200" dirty="0" smtClean="0">
                <a:solidFill>
                  <a:schemeClr val="tx1"/>
                </a:solidFill>
                <a:effectLst/>
                <a:latin typeface="+mn-lt"/>
                <a:ea typeface="+mn-ea"/>
                <a:cs typeface="+mn-cs"/>
              </a:rPr>
              <a:t> print are feeling? What do you think gold symbolized for them? What do you think gold might have symbolized to Native peoples in the area? Note that </a:t>
            </a:r>
            <a:r>
              <a:rPr lang="en-US" sz="1200" kern="1200" dirty="0" err="1" smtClean="0">
                <a:solidFill>
                  <a:schemeClr val="tx1"/>
                </a:solidFill>
                <a:effectLst/>
                <a:latin typeface="+mn-lt"/>
                <a:ea typeface="+mn-ea"/>
                <a:cs typeface="+mn-cs"/>
              </a:rPr>
              <a:t>Refregier</a:t>
            </a:r>
            <a:r>
              <a:rPr lang="en-US" sz="1200" kern="1200" dirty="0" smtClean="0">
                <a:solidFill>
                  <a:schemeClr val="tx1"/>
                </a:solidFill>
                <a:effectLst/>
                <a:latin typeface="+mn-lt"/>
                <a:ea typeface="+mn-ea"/>
                <a:cs typeface="+mn-cs"/>
              </a:rPr>
              <a:t> likely depicted at least one Chinese man, second from right. According to the Library of Congress, “No first-person memoirs of the Chinese experience in nineteenth-century California are known to survive.”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a deeper dive into other first-person narratives from the California gold rush, see the Library of Congress’s collection “California as I Saw It”:</a:t>
            </a:r>
          </a:p>
          <a:p>
            <a:r>
              <a:rPr lang="en-US" sz="1200" kern="1200" dirty="0" err="1" smtClean="0">
                <a:solidFill>
                  <a:schemeClr val="tx1"/>
                </a:solidFill>
                <a:effectLst/>
                <a:latin typeface="+mn-lt"/>
                <a:ea typeface="+mn-ea"/>
                <a:cs typeface="+mn-cs"/>
              </a:rPr>
              <a:t>www.loc.gov</a:t>
            </a:r>
            <a:r>
              <a:rPr lang="en-US" sz="1200" kern="1200" dirty="0" smtClean="0">
                <a:solidFill>
                  <a:schemeClr val="tx1"/>
                </a:solidFill>
                <a:effectLst/>
                <a:latin typeface="+mn-lt"/>
                <a:ea typeface="+mn-ea"/>
                <a:cs typeface="+mn-cs"/>
              </a:rPr>
              <a:t>/collections/</a:t>
            </a:r>
            <a:r>
              <a:rPr lang="en-US" sz="1200" kern="1200" dirty="0" err="1" smtClean="0">
                <a:solidFill>
                  <a:schemeClr val="tx1"/>
                </a:solidFill>
                <a:effectLst/>
                <a:latin typeface="+mn-lt"/>
                <a:ea typeface="+mn-ea"/>
                <a:cs typeface="+mn-cs"/>
              </a:rPr>
              <a:t>california</a:t>
            </a:r>
            <a:r>
              <a:rPr lang="en-US" sz="1200" kern="1200" dirty="0" smtClean="0">
                <a:solidFill>
                  <a:schemeClr val="tx1"/>
                </a:solidFill>
                <a:effectLst/>
                <a:latin typeface="+mn-lt"/>
                <a:ea typeface="+mn-ea"/>
                <a:cs typeface="+mn-cs"/>
              </a:rPr>
              <a:t>-first-person-narratives/about-this-collection/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/collection/art-object-page.148169.html</a:t>
            </a:r>
          </a:p>
        </p:txBody>
      </p:sp>
      <p:sp>
        <p:nvSpPr>
          <p:cNvPr id="4" name="Slide Number Placeholder 3"/>
          <p:cNvSpPr>
            <a:spLocks noGrp="1"/>
          </p:cNvSpPr>
          <p:nvPr>
            <p:ph type="sldNum" sz="quarter" idx="10"/>
          </p:nvPr>
        </p:nvSpPr>
        <p:spPr/>
        <p:txBody>
          <a:bodyPr/>
          <a:lstStyle/>
          <a:p>
            <a:fld id="{8FE62833-E9D0-D044-B522-37D61C6709A2}" type="slidenum">
              <a:rPr lang="en-US" smtClean="0"/>
              <a:t>5</a:t>
            </a:fld>
            <a:endParaRPr lang="en-US"/>
          </a:p>
        </p:txBody>
      </p:sp>
    </p:spTree>
    <p:extLst>
      <p:ext uri="{BB962C8B-B14F-4D97-AF65-F5344CB8AC3E}">
        <p14:creationId xmlns:p14="http://schemas.microsoft.com/office/powerpoint/2010/main" val="2073782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Alfred Jones after Richard </a:t>
            </a:r>
            <a:r>
              <a:rPr lang="en-US" sz="1200" kern="1200" dirty="0" err="1" smtClean="0">
                <a:solidFill>
                  <a:schemeClr val="tx1"/>
                </a:solidFill>
                <a:effectLst/>
                <a:latin typeface="+mn-lt"/>
                <a:ea typeface="+mn-ea"/>
                <a:cs typeface="+mn-cs"/>
              </a:rPr>
              <a:t>Caton</a:t>
            </a:r>
            <a:r>
              <a:rPr lang="en-US" sz="1200" kern="1200" dirty="0" smtClean="0">
                <a:solidFill>
                  <a:schemeClr val="tx1"/>
                </a:solidFill>
                <a:effectLst/>
                <a:latin typeface="+mn-lt"/>
                <a:ea typeface="+mn-ea"/>
                <a:cs typeface="+mn-cs"/>
              </a:rPr>
              <a:t> Woodville, </a:t>
            </a:r>
            <a:r>
              <a:rPr lang="en-US" sz="1200" i="1" kern="1200" dirty="0" smtClean="0">
                <a:solidFill>
                  <a:schemeClr val="tx1"/>
                </a:solidFill>
                <a:effectLst/>
                <a:latin typeface="+mn-lt"/>
                <a:ea typeface="+mn-ea"/>
                <a:cs typeface="+mn-cs"/>
              </a:rPr>
              <a:t>Mexican News</a:t>
            </a:r>
            <a:r>
              <a:rPr lang="en-US" sz="1200" kern="1200" dirty="0" smtClean="0">
                <a:solidFill>
                  <a:schemeClr val="tx1"/>
                </a:solidFill>
                <a:effectLst/>
                <a:latin typeface="+mn-lt"/>
                <a:ea typeface="+mn-ea"/>
                <a:cs typeface="+mn-cs"/>
              </a:rPr>
              <a:t>, 1851, engraving in black on wove paper, image: 52.39 × 46.99 cm (20 5/8 × 18 1/2 in.), sheet: 63.82 × 53.98 cm (25 1/8 × 21 1/4 in.), National Gallery of Art, Washington, Corcoran Collection (Gift of Donald Webster), 2015.19.1049</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“Mexican News” referenced here was that the US–Mexican War was coming to an end in 1848, after two years of fighting. Richard </a:t>
            </a:r>
            <a:r>
              <a:rPr lang="en-US" sz="1200" kern="1200" dirty="0" err="1" smtClean="0">
                <a:solidFill>
                  <a:schemeClr val="tx1"/>
                </a:solidFill>
                <a:effectLst/>
                <a:latin typeface="+mn-lt"/>
                <a:ea typeface="+mn-ea"/>
                <a:cs typeface="+mn-cs"/>
              </a:rPr>
              <a:t>Caton</a:t>
            </a:r>
            <a:r>
              <a:rPr lang="en-US" sz="1200" kern="1200" dirty="0" smtClean="0">
                <a:solidFill>
                  <a:schemeClr val="tx1"/>
                </a:solidFill>
                <a:effectLst/>
                <a:latin typeface="+mn-lt"/>
                <a:ea typeface="+mn-ea"/>
                <a:cs typeface="+mn-cs"/>
              </a:rPr>
              <a:t> Woodville completed the original painting in 1848, and artist Alfred Jones engraved a copy for distribution to members of the American Art-Union.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may look like a scene from everyday life, but Woodville filled the work with symbols and metaphors:</a:t>
            </a:r>
          </a:p>
          <a:p>
            <a:r>
              <a:rPr lang="en-US" sz="1200" kern="1200" dirty="0" smtClean="0">
                <a:solidFill>
                  <a:schemeClr val="tx1"/>
                </a:solidFill>
                <a:effectLst/>
                <a:latin typeface="+mn-lt"/>
                <a:ea typeface="+mn-ea"/>
                <a:cs typeface="+mn-cs"/>
              </a:rPr>
              <a:t> </a:t>
            </a:r>
          </a:p>
          <a:p>
            <a:pPr marL="171450" lvl="0" indent="-171450">
              <a:buFont typeface="Arial"/>
              <a:buChar char="•"/>
            </a:pPr>
            <a:r>
              <a:rPr lang="en-US" sz="1200" kern="1200" dirty="0" smtClean="0">
                <a:solidFill>
                  <a:schemeClr val="tx1"/>
                </a:solidFill>
                <a:effectLst/>
                <a:latin typeface="+mn-lt"/>
                <a:ea typeface="+mn-ea"/>
                <a:cs typeface="+mn-cs"/>
              </a:rPr>
              <a:t>The “American Hotel” is meant to represent the whole country.</a:t>
            </a:r>
          </a:p>
          <a:p>
            <a:pPr marL="171450" lvl="0" indent="-171450">
              <a:buFont typeface="Arial"/>
              <a:buChar char="•"/>
            </a:pPr>
            <a:r>
              <a:rPr lang="en-US" sz="1200" kern="1200" dirty="0" smtClean="0">
                <a:solidFill>
                  <a:schemeClr val="tx1"/>
                </a:solidFill>
                <a:effectLst/>
                <a:latin typeface="+mn-lt"/>
                <a:ea typeface="+mn-ea"/>
                <a:cs typeface="+mn-cs"/>
              </a:rPr>
              <a:t>The worn wooden porch and the dual-purpose hotel/post office represent the frontier.</a:t>
            </a:r>
          </a:p>
          <a:p>
            <a:pPr marL="171450" lvl="0" indent="-171450">
              <a:buFont typeface="Arial"/>
              <a:buChar char="•"/>
            </a:pPr>
            <a:r>
              <a:rPr lang="en-US" sz="1200" kern="1200" dirty="0" smtClean="0">
                <a:solidFill>
                  <a:schemeClr val="tx1"/>
                </a:solidFill>
                <a:effectLst/>
                <a:latin typeface="+mn-lt"/>
                <a:ea typeface="+mn-ea"/>
                <a:cs typeface="+mn-cs"/>
              </a:rPr>
              <a:t>The porch holds voting citizens, white males, whose faces suggest a variety of opinions about the war.</a:t>
            </a:r>
          </a:p>
          <a:p>
            <a:pPr marL="171450" lvl="0" indent="-171450">
              <a:buFont typeface="Arial"/>
              <a:buChar char="•"/>
            </a:pPr>
            <a:r>
              <a:rPr lang="en-US" sz="1200" kern="1200" dirty="0" smtClean="0">
                <a:solidFill>
                  <a:schemeClr val="tx1"/>
                </a:solidFill>
                <a:effectLst/>
                <a:latin typeface="+mn-lt"/>
                <a:ea typeface="+mn-ea"/>
                <a:cs typeface="+mn-cs"/>
              </a:rPr>
              <a:t>Those outside the porch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stand in for all disenfranchised African Americans and women, who had no voting rights.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Most people in the US would have been keenly interested in the outcome of the war. A win meant newly acquired territory (more than 500,000 acres) and a debate over the addition of slave or free states.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Ask your students to take on the point of view of a character shown in this work. What do you think their thoughts or feelings might be about the news, given their body language and facial expressions? What might this news mean for them at this moment in time? Who might have been affected by this news but excluded from the image?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Consider how you receive news today. How does it affect you, and how might it affect others similarly or differently?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/collection/art-object-page.182492.html</a:t>
            </a:r>
          </a:p>
        </p:txBody>
      </p:sp>
      <p:sp>
        <p:nvSpPr>
          <p:cNvPr id="4" name="Slide Number Placeholder 3"/>
          <p:cNvSpPr>
            <a:spLocks noGrp="1"/>
          </p:cNvSpPr>
          <p:nvPr>
            <p:ph type="sldNum" sz="quarter" idx="10"/>
          </p:nvPr>
        </p:nvSpPr>
        <p:spPr/>
        <p:txBody>
          <a:bodyPr/>
          <a:lstStyle/>
          <a:p>
            <a:fld id="{8FE62833-E9D0-D044-B522-37D61C6709A2}" type="slidenum">
              <a:rPr lang="en-US" smtClean="0"/>
              <a:t>6</a:t>
            </a:fld>
            <a:endParaRPr lang="en-US"/>
          </a:p>
        </p:txBody>
      </p:sp>
    </p:spTree>
    <p:extLst>
      <p:ext uri="{BB962C8B-B14F-4D97-AF65-F5344CB8AC3E}">
        <p14:creationId xmlns:p14="http://schemas.microsoft.com/office/powerpoint/2010/main" val="3367805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Albert Bierstadt, </a:t>
            </a:r>
            <a:r>
              <a:rPr lang="en-US" sz="1200" i="1" kern="1200" dirty="0" smtClean="0">
                <a:solidFill>
                  <a:schemeClr val="tx1"/>
                </a:solidFill>
                <a:effectLst/>
                <a:latin typeface="+mn-lt"/>
                <a:ea typeface="+mn-ea"/>
                <a:cs typeface="+mn-cs"/>
              </a:rPr>
              <a:t>Mount Corcoran</a:t>
            </a:r>
            <a:r>
              <a:rPr lang="en-US" sz="1200" kern="1200" dirty="0" smtClean="0">
                <a:solidFill>
                  <a:schemeClr val="tx1"/>
                </a:solidFill>
                <a:effectLst/>
                <a:latin typeface="+mn-lt"/>
                <a:ea typeface="+mn-ea"/>
                <a:cs typeface="+mn-cs"/>
              </a:rPr>
              <a:t>, c. 1876–1877, oil on canvas, overall: 154.1 × 243.5 cm (60 11/16 × 95 7/8 in.), framed: 214.9 × 302.3 × 21.6 cm (84 5/8 × 119 × 8 1/2 in.), National Gallery of Art, Washington, Corcoran Collection (Museum Purchase, Gallery Fund), 2014.79.4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original title of this painting was </a:t>
            </a:r>
            <a:r>
              <a:rPr lang="en-US" sz="1200" i="1" kern="1200" dirty="0" smtClean="0">
                <a:solidFill>
                  <a:schemeClr val="tx1"/>
                </a:solidFill>
                <a:effectLst/>
                <a:latin typeface="+mn-lt"/>
                <a:ea typeface="+mn-ea"/>
                <a:cs typeface="+mn-cs"/>
              </a:rPr>
              <a:t>Mountain Lake</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Albert Bierstadt renamed the painting </a:t>
            </a:r>
            <a:r>
              <a:rPr lang="en-US" sz="1200" i="1" kern="1200" dirty="0" smtClean="0">
                <a:solidFill>
                  <a:schemeClr val="tx1"/>
                </a:solidFill>
                <a:effectLst/>
                <a:latin typeface="+mn-lt"/>
                <a:ea typeface="+mn-ea"/>
                <a:cs typeface="+mn-cs"/>
              </a:rPr>
              <a:t>Mount Corcoran</a:t>
            </a:r>
            <a:r>
              <a:rPr lang="en-US" sz="1200" kern="1200" dirty="0" smtClean="0">
                <a:solidFill>
                  <a:schemeClr val="tx1"/>
                </a:solidFill>
                <a:effectLst/>
                <a:latin typeface="+mn-lt"/>
                <a:ea typeface="+mn-ea"/>
                <a:cs typeface="+mn-cs"/>
              </a:rPr>
              <a:t> after collector William Wilson Corcoran to persuade the wealthy businessman to purchase the painting and place it in his museum (which he ultimately did).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Bierstadt actually named a mountain after Corcoran, but it does not look like the grand peak in this painting. He, like other landscape painters before him, sometimes combined details drawn from real life to create imaginary scenes. Albert Bierstadt followed in a long line of US landscape painters who suggested that American history and destiny could be found in its geography. Bierstadt’s massively scaled paintings—showing craggy mountains, alpine lakes, and stunning vistas—confirmed that the US possessed majestic natural resources comparable to those found in Europe.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the US government acquired territory to the west, residents back east became curious: What do these new lands look like? How can I get there? Might I be able to make a new life there? Bierstadt—who joined expeditions to survey newly acquired territories—made his final paintings back east and traveled with them from town to town, where residents paid a small fee to get a glimpse of them.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What can we learn about the West from Bierstadt’s works? Why might it matter that Bierstadt’s paintings were fictionalized? If you had never seen a picture of the western United States before, do you think these paintings might have convinced you to move there?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/collection/art-object-page.166428.html</a:t>
            </a:r>
          </a:p>
          <a:p>
            <a:endParaRPr lang="en-US" dirty="0"/>
          </a:p>
        </p:txBody>
      </p:sp>
      <p:sp>
        <p:nvSpPr>
          <p:cNvPr id="4" name="Slide Number Placeholder 3"/>
          <p:cNvSpPr>
            <a:spLocks noGrp="1"/>
          </p:cNvSpPr>
          <p:nvPr>
            <p:ph type="sldNum" sz="quarter" idx="10"/>
          </p:nvPr>
        </p:nvSpPr>
        <p:spPr/>
        <p:txBody>
          <a:bodyPr/>
          <a:lstStyle/>
          <a:p>
            <a:fld id="{8FE62833-E9D0-D044-B522-37D61C6709A2}" type="slidenum">
              <a:rPr lang="en-US" smtClean="0"/>
              <a:t>7</a:t>
            </a:fld>
            <a:endParaRPr lang="en-US"/>
          </a:p>
        </p:txBody>
      </p:sp>
    </p:spTree>
    <p:extLst>
      <p:ext uri="{BB962C8B-B14F-4D97-AF65-F5344CB8AC3E}">
        <p14:creationId xmlns:p14="http://schemas.microsoft.com/office/powerpoint/2010/main" val="3539839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Thomas Moran, </a:t>
            </a:r>
            <a:r>
              <a:rPr lang="en-US" sz="1200" i="1" kern="1200" dirty="0" smtClean="0">
                <a:solidFill>
                  <a:schemeClr val="tx1"/>
                </a:solidFill>
                <a:effectLst/>
                <a:latin typeface="+mn-lt"/>
                <a:ea typeface="+mn-ea"/>
                <a:cs typeface="+mn-cs"/>
              </a:rPr>
              <a:t>Green River Cliffs, Wyoming</a:t>
            </a:r>
            <a:r>
              <a:rPr lang="en-US" sz="1200" kern="1200" dirty="0" smtClean="0">
                <a:solidFill>
                  <a:schemeClr val="tx1"/>
                </a:solidFill>
                <a:effectLst/>
                <a:latin typeface="+mn-lt"/>
                <a:ea typeface="+mn-ea"/>
                <a:cs typeface="+mn-cs"/>
              </a:rPr>
              <a:t>, 1881, oil on canvas, overall: 63.5 × 157.5 cm (25 × 62 in.), framed: 109.22 × 203.2 × 15.24 cm (43 × 80 × 6 in.), National Gallery of Art, Washington, Gift of the Milligan and Thomson Families, 2011.2.1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Green River, Wyoming, was a bustling railroad town when Thomas Moran arrived in 1871. Three years earlier, Union Pacific construction crews had arrived intent on bridging the river. Their tent camp quickly became a boomtown boasting a schoolhouse, hotel, and brewery. Yet none of these structures appear in Moran’s Green River paintings. Even the railroad is missing. Instead, the dazzling colors of the sculpted cliffs and an equally colorful band of American Indians are the focus. In a bravura display of artistic license, Moran erased the reality of advancing settlement, conjuring instead an imagined scene of a preindustrial West that neither he nor anyone else could have seen in 1871.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Moran’s painting to what Green River would have looked like around the time when he arrived:</a:t>
            </a:r>
          </a:p>
          <a:p>
            <a:r>
              <a:rPr lang="en-US" sz="1200" kern="1200" dirty="0" err="1" smtClean="0">
                <a:solidFill>
                  <a:schemeClr val="tx1"/>
                </a:solidFill>
                <a:effectLst/>
                <a:latin typeface="+mn-lt"/>
                <a:ea typeface="+mn-ea"/>
                <a:cs typeface="+mn-cs"/>
              </a:rPr>
              <a:t>www.loc.gov</a:t>
            </a:r>
            <a:r>
              <a:rPr lang="en-US" sz="1200" kern="1200" dirty="0" smtClean="0">
                <a:solidFill>
                  <a:schemeClr val="tx1"/>
                </a:solidFill>
                <a:effectLst/>
                <a:latin typeface="+mn-lt"/>
                <a:ea typeface="+mn-ea"/>
                <a:cs typeface="+mn-cs"/>
              </a:rPr>
              <a:t>/pictures/resource/ppmsca.03147/</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 do you feel about Moran’s painting after looking at the photograph? Why do you think he included groups of American Indians on horseback? Does it matter if the painting is truthful or not? In what ways might this painting connect to current events today?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/collection/art-object-page.82648.html</a:t>
            </a:r>
          </a:p>
          <a:p>
            <a:endParaRPr lang="en-US" dirty="0"/>
          </a:p>
        </p:txBody>
      </p:sp>
      <p:sp>
        <p:nvSpPr>
          <p:cNvPr id="4" name="Slide Number Placeholder 3"/>
          <p:cNvSpPr>
            <a:spLocks noGrp="1"/>
          </p:cNvSpPr>
          <p:nvPr>
            <p:ph type="sldNum" sz="quarter" idx="10"/>
          </p:nvPr>
        </p:nvSpPr>
        <p:spPr/>
        <p:txBody>
          <a:bodyPr/>
          <a:lstStyle/>
          <a:p>
            <a:fld id="{8FE62833-E9D0-D044-B522-37D61C6709A2}" type="slidenum">
              <a:rPr lang="en-US" smtClean="0"/>
              <a:t>8</a:t>
            </a:fld>
            <a:endParaRPr lang="en-US"/>
          </a:p>
        </p:txBody>
      </p:sp>
    </p:spTree>
    <p:extLst>
      <p:ext uri="{BB962C8B-B14F-4D97-AF65-F5344CB8AC3E}">
        <p14:creationId xmlns:p14="http://schemas.microsoft.com/office/powerpoint/2010/main" val="1517401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Albert Bierstadt, </a:t>
            </a:r>
            <a:r>
              <a:rPr lang="en-US" sz="1200" i="1" kern="1200" dirty="0" smtClean="0">
                <a:solidFill>
                  <a:schemeClr val="tx1"/>
                </a:solidFill>
                <a:effectLst/>
                <a:latin typeface="+mn-lt"/>
                <a:ea typeface="+mn-ea"/>
                <a:cs typeface="+mn-cs"/>
              </a:rPr>
              <a:t>The Last of the Buffalo</a:t>
            </a:r>
            <a:r>
              <a:rPr lang="en-US" sz="1200" kern="1200" dirty="0" smtClean="0">
                <a:solidFill>
                  <a:schemeClr val="tx1"/>
                </a:solidFill>
                <a:effectLst/>
                <a:latin typeface="+mn-lt"/>
                <a:ea typeface="+mn-ea"/>
                <a:cs typeface="+mn-cs"/>
              </a:rPr>
              <a:t>, 1888, oil on canvas, overall: 180.3 × 301.63 cm (71 × 118 3/4 in.), framed: 217.17 × 339.09 × 13.97 cm (85 1/2 × 133 1/2 × 5 1/2 in.), National Gallery of Art, Washington, Corcoran Collection (Gift of Mary Stewart Bierstadt [Mrs. Albert Bierstadt]), 2014.79.5</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US buffalo (or bison) population had been reduced from millions in the early 19th century to about 1,000 when Albert Bierstadt created this painting in the 1880s. Multiple forces coincided to kill off the bison:</a:t>
            </a:r>
          </a:p>
          <a:p>
            <a:r>
              <a:rPr lang="en-US" sz="1200" kern="1200" dirty="0" smtClean="0">
                <a:solidFill>
                  <a:schemeClr val="tx1"/>
                </a:solidFill>
                <a:effectLst/>
                <a:latin typeface="+mn-lt"/>
                <a:ea typeface="+mn-ea"/>
                <a:cs typeface="+mn-cs"/>
              </a:rPr>
              <a:t> </a:t>
            </a:r>
          </a:p>
          <a:p>
            <a:pPr marL="171450" lvl="0" indent="-171450">
              <a:buFont typeface="Arial"/>
              <a:buChar char="•"/>
            </a:pPr>
            <a:r>
              <a:rPr lang="en-US" sz="1200" kern="1200" dirty="0" smtClean="0">
                <a:solidFill>
                  <a:schemeClr val="tx1"/>
                </a:solidFill>
                <a:effectLst/>
                <a:latin typeface="+mn-lt"/>
                <a:ea typeface="+mn-ea"/>
                <a:cs typeface="+mn-cs"/>
              </a:rPr>
              <a:t>Plains Indians had become increasingly dependent upon the bison; hunting the animals was easier after the Spanish brought the horse to the continent in the 16th century.</a:t>
            </a:r>
          </a:p>
          <a:p>
            <a:pPr marL="171450" lvl="0" indent="-171450">
              <a:buFont typeface="Arial"/>
              <a:buChar char="•"/>
            </a:pPr>
            <a:r>
              <a:rPr lang="en-US" sz="1200" kern="1200" dirty="0" smtClean="0">
                <a:solidFill>
                  <a:schemeClr val="tx1"/>
                </a:solidFill>
                <a:effectLst/>
                <a:latin typeface="+mn-lt"/>
                <a:ea typeface="+mn-ea"/>
                <a:cs typeface="+mn-cs"/>
              </a:rPr>
              <a:t>Market demand in the US and Europe for bison hides increased dramatically in the 1870s.</a:t>
            </a:r>
          </a:p>
          <a:p>
            <a:pPr marL="171450" lvl="0" indent="-171450">
              <a:buFont typeface="Arial"/>
              <a:buChar char="•"/>
            </a:pPr>
            <a:r>
              <a:rPr lang="en-US" sz="1200" kern="1200" dirty="0" smtClean="0">
                <a:solidFill>
                  <a:schemeClr val="tx1"/>
                </a:solidFill>
                <a:effectLst/>
                <a:latin typeface="+mn-lt"/>
                <a:ea typeface="+mn-ea"/>
                <a:cs typeface="+mn-cs"/>
              </a:rPr>
              <a:t>Modern rifles and newly completed railroads across the West made it easy and economical to kill animals and transport hides.</a:t>
            </a:r>
          </a:p>
          <a:p>
            <a:pPr marL="171450" lvl="0" indent="-171450">
              <a:buFont typeface="Arial"/>
              <a:buChar char="•"/>
            </a:pPr>
            <a:r>
              <a:rPr lang="en-US" sz="1200" kern="1200" dirty="0" smtClean="0">
                <a:solidFill>
                  <a:schemeClr val="tx1"/>
                </a:solidFill>
                <a:effectLst/>
                <a:latin typeface="+mn-lt"/>
                <a:ea typeface="+mn-ea"/>
                <a:cs typeface="+mn-cs"/>
              </a:rPr>
              <a:t>The US military realized that eliminating the buffalo meant the elimination of Plains Indians: “I wanted no other occupation in life than to ward off the savage and kill off his food until there should no longer be an Indian frontier in our beautiful country,” said Lieutenant-General John M. Schofield, head of the Department of the Missouri from 1869 to 1870.</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Bierstadt’s painting, while reflecting the reality of the loss of the bison, is also romanticized and imagined. He fabricated this vista and harks back to a time when the Plains Indians were the only predators of the buffalo.</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was Bierstadt’s last great Western painting, and he created it at a time when interest in such paintings was waning. Why do you think he might have chosen to depict the loss of the buffalo in this way? What emotions do you have looking at this painting? How might this painting connect to global issues today?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/collection/art-object-page.124525.html</a:t>
            </a:r>
            <a:r>
              <a:rPr lang="en-US" dirty="0" smtClean="0">
                <a:effectLst/>
              </a:rPr>
              <a:t> </a:t>
            </a:r>
            <a:endParaRPr lang="en-US" dirty="0" smtClean="0"/>
          </a:p>
        </p:txBody>
      </p:sp>
      <p:sp>
        <p:nvSpPr>
          <p:cNvPr id="4" name="Slide Number Placeholder 3"/>
          <p:cNvSpPr>
            <a:spLocks noGrp="1"/>
          </p:cNvSpPr>
          <p:nvPr>
            <p:ph type="sldNum" sz="quarter" idx="10"/>
          </p:nvPr>
        </p:nvSpPr>
        <p:spPr/>
        <p:txBody>
          <a:bodyPr/>
          <a:lstStyle/>
          <a:p>
            <a:fld id="{8FE62833-E9D0-D044-B522-37D61C6709A2}" type="slidenum">
              <a:rPr lang="en-US" smtClean="0"/>
              <a:t>9</a:t>
            </a:fld>
            <a:endParaRPr lang="en-US"/>
          </a:p>
        </p:txBody>
      </p:sp>
    </p:spTree>
    <p:extLst>
      <p:ext uri="{BB962C8B-B14F-4D97-AF65-F5344CB8AC3E}">
        <p14:creationId xmlns:p14="http://schemas.microsoft.com/office/powerpoint/2010/main" val="3977694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(left) Timothy H. O’Sullivan, </a:t>
            </a:r>
            <a:r>
              <a:rPr lang="en-US" sz="1200" i="1" kern="1200" dirty="0" smtClean="0">
                <a:solidFill>
                  <a:schemeClr val="tx1"/>
                </a:solidFill>
                <a:effectLst/>
                <a:latin typeface="+mn-lt"/>
                <a:ea typeface="+mn-ea"/>
                <a:cs typeface="+mn-cs"/>
              </a:rPr>
              <a:t>Wall in the Grand Canyon, Colorado River</a:t>
            </a:r>
            <a:r>
              <a:rPr lang="en-US" sz="1200" kern="1200" dirty="0" smtClean="0">
                <a:solidFill>
                  <a:schemeClr val="tx1"/>
                </a:solidFill>
                <a:effectLst/>
                <a:latin typeface="+mn-lt"/>
                <a:ea typeface="+mn-ea"/>
                <a:cs typeface="+mn-cs"/>
              </a:rPr>
              <a:t>, 1871, albumen print, image: 27.62 × 20.32 cm (10 7/8 × 8 in.), plate: 35.56 × 28.26 cm (14 × 11 1/8 in.), mount: 50.32 × 40.16 cm (19 13/16 × 15 13/16 in.), National Gallery of Art, Washington, Gift of Mary and Dan Solomon and Patrons’ Permanent Fund, 2006.133.112 </a:t>
            </a:r>
          </a:p>
          <a:p>
            <a:r>
              <a:rPr lang="en-US" sz="1200" kern="1200" dirty="0" smtClean="0">
                <a:solidFill>
                  <a:schemeClr val="tx1"/>
                </a:solidFill>
                <a:effectLst/>
                <a:latin typeface="+mn-lt"/>
                <a:ea typeface="+mn-ea"/>
                <a:cs typeface="+mn-cs"/>
              </a:rPr>
              <a:t>(right) William H. Bell, </a:t>
            </a:r>
            <a:r>
              <a:rPr lang="en-US" sz="1200" i="1" kern="1200" dirty="0" smtClean="0">
                <a:solidFill>
                  <a:schemeClr val="tx1"/>
                </a:solidFill>
                <a:effectLst/>
                <a:latin typeface="+mn-lt"/>
                <a:ea typeface="+mn-ea"/>
                <a:cs typeface="+mn-cs"/>
              </a:rPr>
              <a:t>Looking South into the Grand </a:t>
            </a:r>
            <a:r>
              <a:rPr lang="en-US" sz="1200" i="1" kern="1200" dirty="0" err="1" smtClean="0">
                <a:solidFill>
                  <a:schemeClr val="tx1"/>
                </a:solidFill>
                <a:effectLst/>
                <a:latin typeface="+mn-lt"/>
                <a:ea typeface="+mn-ea"/>
                <a:cs typeface="+mn-cs"/>
              </a:rPr>
              <a:t>Cañon</a:t>
            </a:r>
            <a:r>
              <a:rPr lang="en-US" sz="1200" i="1" kern="1200" dirty="0" smtClean="0">
                <a:solidFill>
                  <a:schemeClr val="tx1"/>
                </a:solidFill>
                <a:effectLst/>
                <a:latin typeface="+mn-lt"/>
                <a:ea typeface="+mn-ea"/>
                <a:cs typeface="+mn-cs"/>
              </a:rPr>
              <a:t>, Colorado River, </a:t>
            </a:r>
            <a:r>
              <a:rPr lang="en-US" sz="1200" i="1" kern="1200" dirty="0" err="1" smtClean="0">
                <a:solidFill>
                  <a:schemeClr val="tx1"/>
                </a:solidFill>
                <a:effectLst/>
                <a:latin typeface="+mn-lt"/>
                <a:ea typeface="+mn-ea"/>
                <a:cs typeface="+mn-cs"/>
              </a:rPr>
              <a:t>Sheavwitz</a:t>
            </a:r>
            <a:r>
              <a:rPr lang="en-US" sz="1200" i="1" kern="1200" dirty="0" smtClean="0">
                <a:solidFill>
                  <a:schemeClr val="tx1"/>
                </a:solidFill>
                <a:effectLst/>
                <a:latin typeface="+mn-lt"/>
                <a:ea typeface="+mn-ea"/>
                <a:cs typeface="+mn-cs"/>
              </a:rPr>
              <a:t> Crossing</a:t>
            </a:r>
            <a:r>
              <a:rPr lang="en-US" sz="1200" kern="1200" dirty="0" smtClean="0">
                <a:solidFill>
                  <a:schemeClr val="tx1"/>
                </a:solidFill>
                <a:effectLst/>
                <a:latin typeface="+mn-lt"/>
                <a:ea typeface="+mn-ea"/>
                <a:cs typeface="+mn-cs"/>
              </a:rPr>
              <a:t>, 1872, albumen print, image: 27.4 × 20.4 cm (10 13/16 × 8 1/16 in.), mount: 50.7 × 40.5 × 0.1 cm (19 15/16 × 15 15/16 × 1/16 in.), National Gallery of Art, Washington, Eugene L. and Marie-Louise </a:t>
            </a:r>
            <a:r>
              <a:rPr lang="en-US" sz="1200" kern="1200" dirty="0" err="1" smtClean="0">
                <a:solidFill>
                  <a:schemeClr val="tx1"/>
                </a:solidFill>
                <a:effectLst/>
                <a:latin typeface="+mn-lt"/>
                <a:ea typeface="+mn-ea"/>
                <a:cs typeface="+mn-cs"/>
              </a:rPr>
              <a:t>Garbáty</a:t>
            </a:r>
            <a:r>
              <a:rPr lang="en-US" sz="1200" kern="1200" dirty="0" smtClean="0">
                <a:solidFill>
                  <a:schemeClr val="tx1"/>
                </a:solidFill>
                <a:effectLst/>
                <a:latin typeface="+mn-lt"/>
                <a:ea typeface="+mn-ea"/>
                <a:cs typeface="+mn-cs"/>
              </a:rPr>
              <a:t> Fund, 2011.99.1</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US West is marked by stunning geologic features and a vast landscape that dwarfs humans. Early photographers to the West set out to capture a sense of this for Easterners.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Timothy H. O’Sullivan and William H. Bell, both immigrants and Civil War veterans, each served as photographers for the Wheeler Survey, which set out to first explore, then map, US land west of the 100th meridian.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Compare these two depictions of the Grand Canyon. How are they similar? How are they different? Which photograph gives viewers a better sense of the scale of the West? Compare these photographs with paintings by Albert Bierstadt and Thomas Moran. Do you think these photographs or the paintings would have been more persuasive to potential settlers?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these works:</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/collection/art-object-page.136544.html</a:t>
            </a:r>
            <a:br>
              <a:rPr lang="en-US" sz="1200" kern="1200" dirty="0" smtClean="0">
                <a:solidFill>
                  <a:schemeClr val="tx1"/>
                </a:solidFill>
                <a:effectLst/>
                <a:latin typeface="+mn-lt"/>
                <a:ea typeface="+mn-ea"/>
                <a:cs typeface="+mn-cs"/>
              </a:rPr>
            </a:br>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/collection/art-object-page.156596.html</a:t>
            </a:r>
          </a:p>
          <a:p>
            <a:endParaRPr lang="en-US" dirty="0"/>
          </a:p>
        </p:txBody>
      </p:sp>
      <p:sp>
        <p:nvSpPr>
          <p:cNvPr id="4" name="Slide Number Placeholder 3"/>
          <p:cNvSpPr>
            <a:spLocks noGrp="1"/>
          </p:cNvSpPr>
          <p:nvPr>
            <p:ph type="sldNum" sz="quarter" idx="10"/>
          </p:nvPr>
        </p:nvSpPr>
        <p:spPr/>
        <p:txBody>
          <a:bodyPr/>
          <a:lstStyle/>
          <a:p>
            <a:fld id="{8FE62833-E9D0-D044-B522-37D61C6709A2}" type="slidenum">
              <a:rPr lang="en-US" smtClean="0"/>
              <a:t>10</a:t>
            </a:fld>
            <a:endParaRPr lang="en-US"/>
          </a:p>
        </p:txBody>
      </p:sp>
    </p:spTree>
    <p:extLst>
      <p:ext uri="{BB962C8B-B14F-4D97-AF65-F5344CB8AC3E}">
        <p14:creationId xmlns:p14="http://schemas.microsoft.com/office/powerpoint/2010/main" val="3216725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John Mix Stanley, </a:t>
            </a:r>
            <a:r>
              <a:rPr lang="en-US" sz="1200" i="1" kern="1200" dirty="0" smtClean="0">
                <a:solidFill>
                  <a:schemeClr val="tx1"/>
                </a:solidFill>
                <a:effectLst/>
                <a:latin typeface="+mn-lt"/>
                <a:ea typeface="+mn-ea"/>
                <a:cs typeface="+mn-cs"/>
              </a:rPr>
              <a:t>The Trapper’s Cabin</a:t>
            </a:r>
            <a:r>
              <a:rPr lang="en-US" sz="1200" kern="1200" dirty="0" smtClean="0">
                <a:solidFill>
                  <a:schemeClr val="tx1"/>
                </a:solidFill>
                <a:effectLst/>
                <a:latin typeface="+mn-lt"/>
                <a:ea typeface="+mn-ea"/>
                <a:cs typeface="+mn-cs"/>
              </a:rPr>
              <a:t>, 1858, oil on canvas, overall: 91.4 × 73.5 cm (36 × 28 15/16 in.), framed: 127 × 96.2 × 16.5 cm (50 × 37 7/8 × 6 1/2 in.), National Gallery of Art, Washington, Corcoran Collection (Gift of William Wilson Corcoran), 2014.79.44</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painting was probably intended to be an homage to fur trappers as well as a political commentary.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Trappers, especially those who lived and worked in the West, assumed national hero status in the 1850s and 1860s. Their rugged lifestyles and perilous adventures, romanticized in novels and images, came to symbolize burgeoning US character and </a:t>
            </a:r>
            <a:r>
              <a:rPr lang="en-US" sz="1200" kern="1200" dirty="0" err="1" smtClean="0">
                <a:solidFill>
                  <a:schemeClr val="tx1"/>
                </a:solidFill>
                <a:effectLst/>
                <a:latin typeface="+mn-lt"/>
                <a:ea typeface="+mn-ea"/>
                <a:cs typeface="+mn-cs"/>
              </a:rPr>
              <a:t>exceptionalism</a:t>
            </a:r>
            <a:r>
              <a:rPr lang="en-US" sz="1200" kern="1200" dirty="0" smtClean="0">
                <a:solidFill>
                  <a:schemeClr val="tx1"/>
                </a:solidFill>
                <a:effectLst/>
                <a:latin typeface="+mn-lt"/>
                <a:ea typeface="+mn-ea"/>
                <a:cs typeface="+mn-cs"/>
              </a:rPr>
              <a:t>. John Mix Stanley, who tended to focus his artistic efforts on indigenous portraits, capitalized on this interest by depicting white trappers in this highly detailed scene. The fur trade drove European involvement in the continent for centuries. By the 1820s, US trappers had made their way to the Rocky Mountains, though the fur trade died by the 1840s due to lagging demand.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painting went by the title </a:t>
            </a:r>
            <a:r>
              <a:rPr lang="en-US" sz="1200" i="1" kern="1200" dirty="0" smtClean="0">
                <a:solidFill>
                  <a:schemeClr val="tx1"/>
                </a:solidFill>
                <a:effectLst/>
                <a:latin typeface="+mn-lt"/>
                <a:ea typeface="+mn-ea"/>
                <a:cs typeface="+mn-cs"/>
              </a:rPr>
              <a:t>The Disputed Shot</a:t>
            </a:r>
            <a:r>
              <a:rPr lang="en-US" sz="1200" kern="1200" dirty="0" smtClean="0">
                <a:solidFill>
                  <a:schemeClr val="tx1"/>
                </a:solidFill>
                <a:effectLst/>
                <a:latin typeface="+mn-lt"/>
                <a:ea typeface="+mn-ea"/>
                <a:cs typeface="+mn-cs"/>
              </a:rPr>
              <a:t> for many decades. It may have been intended to show trappers modeling civil dialogue at a time when disagreements over slavery were mounting. While there’s no proof Stanley met Dred Scott, the infamous Dred Scott case was decided by the US Supreme Court in 1857, the year before Stanley painted this scene.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Stanley intended this picture to model civil dialogue, what roles do each of the men shown play? What do you think the outcome of the discussion might be? Where do you see civil dialogue happening today?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Learn more about this work:</a:t>
            </a:r>
          </a:p>
          <a:p>
            <a:r>
              <a:rPr lang="en-US" sz="1200" kern="1200" dirty="0" err="1" smtClean="0">
                <a:solidFill>
                  <a:schemeClr val="tx1"/>
                </a:solidFill>
                <a:effectLst/>
                <a:latin typeface="+mn-lt"/>
                <a:ea typeface="+mn-ea"/>
                <a:cs typeface="+mn-cs"/>
              </a:rPr>
              <a:t>www.nga.gov</a:t>
            </a:r>
            <a:r>
              <a:rPr lang="en-US" sz="1200" kern="1200" dirty="0" smtClean="0">
                <a:solidFill>
                  <a:schemeClr val="tx1"/>
                </a:solidFill>
                <a:effectLst/>
                <a:latin typeface="+mn-lt"/>
                <a:ea typeface="+mn-ea"/>
                <a:cs typeface="+mn-cs"/>
              </a:rPr>
              <a:t>/collection/art-object-page.166497.html</a:t>
            </a:r>
          </a:p>
          <a:p>
            <a:endParaRPr lang="en-US" dirty="0"/>
          </a:p>
        </p:txBody>
      </p:sp>
      <p:sp>
        <p:nvSpPr>
          <p:cNvPr id="4" name="Slide Number Placeholder 3"/>
          <p:cNvSpPr>
            <a:spLocks noGrp="1"/>
          </p:cNvSpPr>
          <p:nvPr>
            <p:ph type="sldNum" sz="quarter" idx="10"/>
          </p:nvPr>
        </p:nvSpPr>
        <p:spPr/>
        <p:txBody>
          <a:bodyPr/>
          <a:lstStyle/>
          <a:p>
            <a:fld id="{8FE62833-E9D0-D044-B522-37D61C6709A2}" type="slidenum">
              <a:rPr lang="en-US" smtClean="0"/>
              <a:t>11</a:t>
            </a:fld>
            <a:endParaRPr lang="en-US"/>
          </a:p>
        </p:txBody>
      </p:sp>
    </p:spTree>
    <p:extLst>
      <p:ext uri="{BB962C8B-B14F-4D97-AF65-F5344CB8AC3E}">
        <p14:creationId xmlns:p14="http://schemas.microsoft.com/office/powerpoint/2010/main" val="3555925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044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smtClean="0"/>
              <a:t>UA logo</a:t>
            </a:r>
            <a:endParaRPr lang="en-US" dirty="0"/>
          </a:p>
        </p:txBody>
      </p:sp>
    </p:spTree>
    <p:extLst>
      <p:ext uri="{BB962C8B-B14F-4D97-AF65-F5344CB8AC3E}">
        <p14:creationId xmlns:p14="http://schemas.microsoft.com/office/powerpoint/2010/main" val="1354025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41AD49"/>
                </a:solidFill>
                <a:latin typeface="Verdana"/>
                <a:cs typeface="Verdana"/>
              </a:defRPr>
            </a:lvl1p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smtClean="0"/>
              <a:t>Click to edit Master text styles</a:t>
            </a:r>
          </a:p>
        </p:txBody>
      </p:sp>
      <p:cxnSp>
        <p:nvCxnSpPr>
          <p:cNvPr id="11" name="Straight Connector 10"/>
          <p:cNvCxnSpPr/>
          <p:nvPr userDrawn="1"/>
        </p:nvCxnSpPr>
        <p:spPr>
          <a:xfrm>
            <a:off x="4210165" y="2937932"/>
            <a:ext cx="0" cy="2514600"/>
          </a:xfrm>
          <a:prstGeom prst="line">
            <a:avLst/>
          </a:prstGeom>
          <a:ln w="19050" cap="flat" cmpd="sng">
            <a:solidFill>
              <a:srgbClr val="03344B"/>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smtClean="0">
                <a:solidFill>
                  <a:srgbClr val="03344B"/>
                </a:solidFill>
                <a:latin typeface="Verdana"/>
                <a:cs typeface="Verdana"/>
              </a:rPr>
              <a:t>Grades K-12</a:t>
            </a:r>
            <a:endParaRPr lang="en-US" sz="900" dirty="0">
              <a:solidFill>
                <a:srgbClr val="03344B"/>
              </a:solidFill>
              <a:latin typeface="Verdana"/>
              <a:cs typeface="Verdana"/>
            </a:endParaRPr>
          </a:p>
        </p:txBody>
      </p:sp>
    </p:spTree>
    <p:extLst>
      <p:ext uri="{BB962C8B-B14F-4D97-AF65-F5344CB8AC3E}">
        <p14:creationId xmlns:p14="http://schemas.microsoft.com/office/powerpoint/2010/main" val="2436542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smtClean="0">
                <a:solidFill>
                  <a:schemeClr val="bg1">
                    <a:lumMod val="75000"/>
                  </a:schemeClr>
                </a:solidFill>
                <a:latin typeface="Verdana"/>
                <a:cs typeface="Verdana"/>
              </a:rPr>
              <a:t>National Gallery of Art</a:t>
            </a:r>
            <a:endParaRPr lang="en-US" sz="1400" b="1" dirty="0">
              <a:solidFill>
                <a:schemeClr val="bg1">
                  <a:lumMod val="75000"/>
                </a:schemeClr>
              </a:solidFill>
              <a:latin typeface="Verdana"/>
              <a:cs typeface="Verdana"/>
            </a:endParaRPr>
          </a:p>
        </p:txBody>
      </p:sp>
    </p:spTree>
    <p:extLst>
      <p:ext uri="{BB962C8B-B14F-4D97-AF65-F5344CB8AC3E}">
        <p14:creationId xmlns:p14="http://schemas.microsoft.com/office/powerpoint/2010/main" val="5731703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5" r:id="rId3"/>
    <p:sldLayoutId id="2147483651" r:id="rId4"/>
    <p:sldLayoutId id="2147483652" r:id="rId5"/>
    <p:sldLayoutId id="2147483653"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jp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UAlogo.bkgrd.15manifestdestiny.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120-001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12" b="19"/>
          <a:stretch/>
        </p:blipFill>
        <p:spPr>
          <a:xfrm>
            <a:off x="347663" y="338138"/>
            <a:ext cx="3520356" cy="5300662"/>
          </a:xfrm>
        </p:spPr>
      </p:pic>
      <p:pic>
        <p:nvPicPr>
          <p:cNvPr id="4" name="Picture 3" descr="C15337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0531" y="338138"/>
            <a:ext cx="3911691" cy="5300662"/>
          </a:xfrm>
          <a:prstGeom prst="rect">
            <a:avLst/>
          </a:prstGeom>
        </p:spPr>
      </p:pic>
    </p:spTree>
    <p:extLst>
      <p:ext uri="{BB962C8B-B14F-4D97-AF65-F5344CB8AC3E}">
        <p14:creationId xmlns:p14="http://schemas.microsoft.com/office/powerpoint/2010/main" val="33739844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29019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5162" r="-15162"/>
          <a:stretch>
            <a:fillRect/>
          </a:stretch>
        </p:blipFill>
        <p:spPr/>
      </p:pic>
    </p:spTree>
    <p:extLst>
      <p:ext uri="{BB962C8B-B14F-4D97-AF65-F5344CB8AC3E}">
        <p14:creationId xmlns:p14="http://schemas.microsoft.com/office/powerpoint/2010/main" val="14471494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E-026839-00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536" r="1"/>
          <a:stretch/>
        </p:blipFill>
        <p:spPr>
          <a:xfrm>
            <a:off x="302481" y="339725"/>
            <a:ext cx="7710487" cy="5289682"/>
          </a:xfrm>
        </p:spPr>
      </p:pic>
    </p:spTree>
    <p:extLst>
      <p:ext uri="{BB962C8B-B14F-4D97-AF65-F5344CB8AC3E}">
        <p14:creationId xmlns:p14="http://schemas.microsoft.com/office/powerpoint/2010/main" val="2512428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223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43" b="234"/>
          <a:stretch/>
        </p:blipFill>
        <p:spPr>
          <a:xfrm>
            <a:off x="342900" y="338138"/>
            <a:ext cx="7666037" cy="6047156"/>
          </a:xfrm>
        </p:spPr>
      </p:pic>
    </p:spTree>
    <p:extLst>
      <p:ext uri="{BB962C8B-B14F-4D97-AF65-F5344CB8AC3E}">
        <p14:creationId xmlns:p14="http://schemas.microsoft.com/office/powerpoint/2010/main" val="1286992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B4294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565" b="-305"/>
          <a:stretch/>
        </p:blipFill>
        <p:spPr>
          <a:xfrm>
            <a:off x="342900" y="338138"/>
            <a:ext cx="7666037" cy="6028172"/>
          </a:xfrm>
        </p:spPr>
      </p:pic>
    </p:spTree>
    <p:extLst>
      <p:ext uri="{BB962C8B-B14F-4D97-AF65-F5344CB8AC3E}">
        <p14:creationId xmlns:p14="http://schemas.microsoft.com/office/powerpoint/2010/main" val="340280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IAD-20140606-007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66" b="-55"/>
          <a:stretch/>
        </p:blipFill>
        <p:spPr>
          <a:xfrm>
            <a:off x="346075" y="339725"/>
            <a:ext cx="4416546" cy="6178550"/>
          </a:xfrm>
        </p:spPr>
      </p:pic>
      <p:pic>
        <p:nvPicPr>
          <p:cNvPr id="4" name="Picture 3" descr="IAD-20130605-0034_PP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5132" y="338137"/>
            <a:ext cx="2810917" cy="3747890"/>
          </a:xfrm>
          <a:prstGeom prst="rect">
            <a:avLst/>
          </a:prstGeom>
        </p:spPr>
      </p:pic>
      <p:pic>
        <p:nvPicPr>
          <p:cNvPr id="5" name="Picture 4" descr="IAD-20140107-0023_PP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5133" y="4293029"/>
            <a:ext cx="2810916" cy="2227285"/>
          </a:xfrm>
          <a:prstGeom prst="rect">
            <a:avLst/>
          </a:prstGeom>
        </p:spPr>
      </p:pic>
    </p:spTree>
    <p:extLst>
      <p:ext uri="{BB962C8B-B14F-4D97-AF65-F5344CB8AC3E}">
        <p14:creationId xmlns:p14="http://schemas.microsoft.com/office/powerpoint/2010/main" val="3321884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20110324-0053_PP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789" y="339725"/>
            <a:ext cx="3467859" cy="2790825"/>
          </a:xfrm>
          <a:prstGeom prst="rect">
            <a:avLst/>
          </a:prstGeom>
        </p:spPr>
      </p:pic>
      <p:pic>
        <p:nvPicPr>
          <p:cNvPr id="7" name="Picture Placeholder 2" descr="R-20110120-0044_PPT.jpg"/>
          <p:cNvPicPr>
            <a:picLocks noChangeAspect="1"/>
          </p:cNvPicPr>
          <p:nvPr/>
        </p:nvPicPr>
        <p:blipFill rotWithShape="1">
          <a:blip r:embed="rId4">
            <a:extLst>
              <a:ext uri="{28A0092B-C50C-407E-A947-70E740481C1C}">
                <a14:useLocalDpi xmlns:a14="http://schemas.microsoft.com/office/drawing/2010/main" val="0"/>
              </a:ext>
            </a:extLst>
          </a:blip>
          <a:srcRect l="-150" r="-54"/>
          <a:stretch/>
        </p:blipFill>
        <p:spPr>
          <a:xfrm>
            <a:off x="4037919" y="338138"/>
            <a:ext cx="4784826" cy="2792412"/>
          </a:xfrm>
          <a:prstGeom prst="rect">
            <a:avLst/>
          </a:prstGeom>
        </p:spPr>
      </p:pic>
    </p:spTree>
    <p:extLst>
      <p:ext uri="{BB962C8B-B14F-4D97-AF65-F5344CB8AC3E}">
        <p14:creationId xmlns:p14="http://schemas.microsoft.com/office/powerpoint/2010/main" val="4066994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7246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83" r="-142"/>
          <a:stretch/>
        </p:blipFill>
        <p:spPr>
          <a:xfrm>
            <a:off x="2315308" y="338138"/>
            <a:ext cx="4513384" cy="6183313"/>
          </a:xfrm>
        </p:spPr>
      </p:pic>
    </p:spTree>
    <p:extLst>
      <p:ext uri="{BB962C8B-B14F-4D97-AF65-F5344CB8AC3E}">
        <p14:creationId xmlns:p14="http://schemas.microsoft.com/office/powerpoint/2010/main" val="2828304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IAD-20130917-0039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98" r="22"/>
          <a:stretch/>
        </p:blipFill>
        <p:spPr>
          <a:xfrm>
            <a:off x="2315308" y="339725"/>
            <a:ext cx="4523154" cy="6183313"/>
          </a:xfrm>
        </p:spPr>
      </p:pic>
    </p:spTree>
    <p:extLst>
      <p:ext uri="{BB962C8B-B14F-4D97-AF65-F5344CB8AC3E}">
        <p14:creationId xmlns:p14="http://schemas.microsoft.com/office/powerpoint/2010/main" val="3064581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21012-0045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68" b="-93"/>
          <a:stretch/>
        </p:blipFill>
        <p:spPr>
          <a:xfrm>
            <a:off x="347663" y="338138"/>
            <a:ext cx="7667625" cy="6009893"/>
          </a:xfrm>
        </p:spPr>
      </p:pic>
    </p:spTree>
    <p:extLst>
      <p:ext uri="{BB962C8B-B14F-4D97-AF65-F5344CB8AC3E}">
        <p14:creationId xmlns:p14="http://schemas.microsoft.com/office/powerpoint/2010/main" val="3438151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Manifest Destiny </a:t>
            </a:r>
            <a:br>
              <a:rPr lang="en-US" dirty="0" smtClean="0"/>
            </a:br>
            <a:r>
              <a:rPr lang="en-US" dirty="0" smtClean="0"/>
              <a:t>and the West Image Set</a:t>
            </a:r>
            <a:endParaRPr lang="en-US" dirty="0"/>
          </a:p>
        </p:txBody>
      </p:sp>
      <p:sp>
        <p:nvSpPr>
          <p:cNvPr id="3" name="Text Placeholder 2"/>
          <p:cNvSpPr>
            <a:spLocks noGrp="1"/>
          </p:cNvSpPr>
          <p:nvPr>
            <p:ph type="body" sz="quarter" idx="11"/>
          </p:nvPr>
        </p:nvSpPr>
        <p:spPr/>
        <p:txBody>
          <a:bodyPr numCol="2"/>
          <a:lstStyle/>
          <a:p>
            <a:r>
              <a:rPr lang="en-US" dirty="0" smtClean="0"/>
              <a:t>In what ways was the </a:t>
            </a:r>
            <a:br>
              <a:rPr lang="en-US" dirty="0" smtClean="0"/>
            </a:br>
            <a:r>
              <a:rPr lang="en-US" dirty="0" smtClean="0"/>
              <a:t>US settled and unsettled </a:t>
            </a:r>
            <a:br>
              <a:rPr lang="en-US" dirty="0" smtClean="0"/>
            </a:br>
            <a:r>
              <a:rPr lang="en-US" dirty="0" smtClean="0"/>
              <a:t>in the 19th century? </a:t>
            </a:r>
            <a:endParaRPr lang="en-US" dirty="0"/>
          </a:p>
          <a:p>
            <a:endParaRPr lang="en-US" dirty="0"/>
          </a:p>
          <a:p>
            <a:endParaRPr lang="en-US" dirty="0"/>
          </a:p>
          <a:p>
            <a:endParaRPr lang="en-US" dirty="0"/>
          </a:p>
          <a:p>
            <a:r>
              <a:rPr lang="en-US" dirty="0" smtClean="0"/>
              <a:t>What role did artists play in shaping public understandings </a:t>
            </a:r>
            <a:r>
              <a:rPr lang="en-US" dirty="0"/>
              <a:t>o</a:t>
            </a:r>
            <a:r>
              <a:rPr lang="en-US" dirty="0" smtClean="0"/>
              <a:t>f the US West?</a:t>
            </a:r>
            <a:endParaRPr lang="en-US" dirty="0"/>
          </a:p>
        </p:txBody>
      </p:sp>
    </p:spTree>
    <p:extLst>
      <p:ext uri="{BB962C8B-B14F-4D97-AF65-F5344CB8AC3E}">
        <p14:creationId xmlns:p14="http://schemas.microsoft.com/office/powerpoint/2010/main" val="3329746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0501-0022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76" r="376"/>
          <a:stretch>
            <a:fillRect/>
          </a:stretch>
        </p:blipFill>
        <p:spPr>
          <a:xfrm>
            <a:off x="331789" y="338138"/>
            <a:ext cx="7683500" cy="5472380"/>
          </a:xfrm>
        </p:spPr>
      </p:pic>
    </p:spTree>
    <p:extLst>
      <p:ext uri="{BB962C8B-B14F-4D97-AF65-F5344CB8AC3E}">
        <p14:creationId xmlns:p14="http://schemas.microsoft.com/office/powerpoint/2010/main" val="574353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008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07"/>
          <a:stretch/>
        </p:blipFill>
        <p:spPr>
          <a:xfrm>
            <a:off x="2032000" y="339725"/>
            <a:ext cx="5065889" cy="6183313"/>
          </a:xfrm>
        </p:spPr>
      </p:pic>
    </p:spTree>
    <p:extLst>
      <p:ext uri="{BB962C8B-B14F-4D97-AF65-F5344CB8AC3E}">
        <p14:creationId xmlns:p14="http://schemas.microsoft.com/office/powerpoint/2010/main" val="849032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61020-0043_PPT.jpg"/>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590" r="-7590"/>
          <a:stretch>
            <a:fillRect/>
          </a:stretch>
        </p:blipFill>
        <p:spPr/>
      </p:pic>
    </p:spTree>
    <p:extLst>
      <p:ext uri="{BB962C8B-B14F-4D97-AF65-F5344CB8AC3E}">
        <p14:creationId xmlns:p14="http://schemas.microsoft.com/office/powerpoint/2010/main" val="1793520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729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96" r="-168"/>
          <a:stretch/>
        </p:blipFill>
        <p:spPr>
          <a:xfrm>
            <a:off x="2061308" y="338138"/>
            <a:ext cx="5021384" cy="6183313"/>
          </a:xfrm>
        </p:spPr>
      </p:pic>
    </p:spTree>
    <p:extLst>
      <p:ext uri="{BB962C8B-B14F-4D97-AF65-F5344CB8AC3E}">
        <p14:creationId xmlns:p14="http://schemas.microsoft.com/office/powerpoint/2010/main" val="121277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0185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20" r="145"/>
          <a:stretch/>
        </p:blipFill>
        <p:spPr>
          <a:xfrm>
            <a:off x="329956" y="342901"/>
            <a:ext cx="7698909" cy="4835878"/>
          </a:xfrm>
        </p:spPr>
      </p:pic>
    </p:spTree>
    <p:extLst>
      <p:ext uri="{BB962C8B-B14F-4D97-AF65-F5344CB8AC3E}">
        <p14:creationId xmlns:p14="http://schemas.microsoft.com/office/powerpoint/2010/main" val="3316696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15595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66" b="-171"/>
          <a:stretch/>
        </p:blipFill>
        <p:spPr>
          <a:xfrm>
            <a:off x="342900" y="338138"/>
            <a:ext cx="8461375" cy="3370386"/>
          </a:xfrm>
        </p:spPr>
      </p:pic>
    </p:spTree>
    <p:extLst>
      <p:ext uri="{BB962C8B-B14F-4D97-AF65-F5344CB8AC3E}">
        <p14:creationId xmlns:p14="http://schemas.microsoft.com/office/powerpoint/2010/main" val="2598067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018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31" r="30"/>
          <a:stretch/>
        </p:blipFill>
        <p:spPr>
          <a:xfrm>
            <a:off x="337894" y="342900"/>
            <a:ext cx="7655432" cy="4511322"/>
          </a:xfrm>
        </p:spPr>
      </p:pic>
    </p:spTree>
    <p:extLst>
      <p:ext uri="{BB962C8B-B14F-4D97-AF65-F5344CB8AC3E}">
        <p14:creationId xmlns:p14="http://schemas.microsoft.com/office/powerpoint/2010/main" val="4216720961"/>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733</TotalTime>
  <Words>1471</Words>
  <Application>Microsoft Macintosh PowerPoint</Application>
  <PresentationFormat>On-screen Show (4:3)</PresentationFormat>
  <Paragraphs>258</Paragraphs>
  <Slides>19</Slides>
  <Notes>17</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UA Theme</vt:lpstr>
      <vt:lpstr>PowerPoint Presentation</vt:lpstr>
      <vt:lpstr>Manifest Destiny  and the West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R G</cp:lastModifiedBy>
  <cp:revision>77</cp:revision>
  <cp:lastPrinted>2018-05-07T21:56:54Z</cp:lastPrinted>
  <dcterms:created xsi:type="dcterms:W3CDTF">2018-05-07T21:09:12Z</dcterms:created>
  <dcterms:modified xsi:type="dcterms:W3CDTF">2018-08-15T14:28:18Z</dcterms:modified>
</cp:coreProperties>
</file>