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handoutMasterIdLst>
    <p:handoutMasterId r:id="rId24"/>
  </p:handoutMasterIdLst>
  <p:sldIdLst>
    <p:sldId id="281" r:id="rId2"/>
    <p:sldId id="282" r:id="rId3"/>
    <p:sldId id="275" r:id="rId4"/>
    <p:sldId id="274" r:id="rId5"/>
    <p:sldId id="273" r:id="rId6"/>
    <p:sldId id="270" r:id="rId7"/>
    <p:sldId id="260" r:id="rId8"/>
    <p:sldId id="276" r:id="rId9"/>
    <p:sldId id="277" r:id="rId10"/>
    <p:sldId id="278" r:id="rId11"/>
    <p:sldId id="258" r:id="rId12"/>
    <p:sldId id="271" r:id="rId13"/>
    <p:sldId id="272" r:id="rId14"/>
    <p:sldId id="266" r:id="rId15"/>
    <p:sldId id="280" r:id="rId16"/>
    <p:sldId id="269" r:id="rId17"/>
    <p:sldId id="279" r:id="rId18"/>
    <p:sldId id="267" r:id="rId19"/>
    <p:sldId id="283" r:id="rId20"/>
    <p:sldId id="268" r:id="rId21"/>
    <p:sldId id="259"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frameSlides="1"/>
  <p:clrMru>
    <a:srgbClr val="E9D062"/>
    <a:srgbClr val="03344B"/>
    <a:srgbClr val="2FB9CD"/>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31" autoAdjust="0"/>
    <p:restoredTop sz="71229" autoAdjust="0"/>
  </p:normalViewPr>
  <p:slideViewPr>
    <p:cSldViewPr snapToGrid="0" snapToObjects="1" showGuides="1">
      <p:cViewPr>
        <p:scale>
          <a:sx n="100" d="100"/>
          <a:sy n="100" d="100"/>
        </p:scale>
        <p:origin x="-2800" y="-80"/>
      </p:cViewPr>
      <p:guideLst>
        <p:guide orient="horz" pos="4104"/>
        <p:guide orient="horz" pos="214"/>
        <p:guide pos="5545"/>
        <p:guide pos="4420"/>
        <p:guide pos="133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handoutMaster" Target="handoutMasters/handoutMaster1.xml"/><Relationship Id="rId25" Type="http://schemas.openxmlformats.org/officeDocument/2006/relationships/printerSettings" Target="printerSettings/printerSettings1.bin"/><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Verdana"/>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979A23D-AA37-5B4D-AD28-7098914582BA}" type="datetimeFigureOut">
              <a:rPr lang="en-US" smtClean="0">
                <a:latin typeface="Verdana"/>
              </a:rPr>
              <a:t>7/27/18</a:t>
            </a:fld>
            <a:endParaRPr lang="en-US" dirty="0">
              <a:latin typeface="Verdana"/>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Verdana"/>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5DD2C40-1EFE-1444-8C08-3360FFB8820F}" type="slidenum">
              <a:rPr lang="en-US" smtClean="0">
                <a:latin typeface="Verdana"/>
              </a:rPr>
              <a:t>‹#›</a:t>
            </a:fld>
            <a:endParaRPr lang="en-US" dirty="0">
              <a:latin typeface="Verdana"/>
            </a:endParaRPr>
          </a:p>
        </p:txBody>
      </p:sp>
    </p:spTree>
    <p:extLst>
      <p:ext uri="{BB962C8B-B14F-4D97-AF65-F5344CB8AC3E}">
        <p14:creationId xmlns:p14="http://schemas.microsoft.com/office/powerpoint/2010/main" val="23336572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566526F-AE12-AE40-99C7-5E6999AA1EF1}" type="datetimeFigureOut">
              <a:rPr lang="en-US" smtClean="0"/>
              <a:t>7/27/18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40A0BA8-90D6-0E46-A873-724D79B16AD0}" type="slidenum">
              <a:rPr lang="en-US" smtClean="0"/>
              <a:t>‹#›</a:t>
            </a:fld>
            <a:endParaRPr lang="en-US"/>
          </a:p>
        </p:txBody>
      </p:sp>
    </p:spTree>
    <p:extLst>
      <p:ext uri="{BB962C8B-B14F-4D97-AF65-F5344CB8AC3E}">
        <p14:creationId xmlns:p14="http://schemas.microsoft.com/office/powerpoint/2010/main" val="84246705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Paul Revere, after Henry Pelham, </a:t>
            </a:r>
            <a:r>
              <a:rPr lang="en-US" sz="1200" i="1" kern="1200" dirty="0" smtClean="0">
                <a:solidFill>
                  <a:schemeClr val="tx1"/>
                </a:solidFill>
                <a:effectLst/>
                <a:latin typeface="+mn-lt"/>
                <a:ea typeface="+mn-ea"/>
                <a:cs typeface="+mn-cs"/>
              </a:rPr>
              <a:t>The Boston Massacre (The Bloody Massacre)</a:t>
            </a:r>
            <a:r>
              <a:rPr lang="en-US" sz="1200" kern="1200" dirty="0" smtClean="0">
                <a:solidFill>
                  <a:schemeClr val="tx1"/>
                </a:solidFill>
                <a:effectLst/>
                <a:latin typeface="+mn-lt"/>
                <a:ea typeface="+mn-ea"/>
                <a:cs typeface="+mn-cs"/>
              </a:rPr>
              <a:t>, 1770, hand-colored engraving, image: 20 × 21.91 cm (7 7/8 × 8 5/8 in.), sheet: 27.31 × 23.81 cm (10 3/4 × 9 3/8 in.), National Gallery of Art, Washington, </a:t>
            </a:r>
            <a:r>
              <a:rPr lang="en-US" sz="1200" kern="1200" dirty="0" err="1" smtClean="0">
                <a:solidFill>
                  <a:schemeClr val="tx1"/>
                </a:solidFill>
                <a:effectLst/>
                <a:latin typeface="+mn-lt"/>
                <a:ea typeface="+mn-ea"/>
                <a:cs typeface="+mn-cs"/>
              </a:rPr>
              <a:t>Rosenwald</a:t>
            </a:r>
            <a:r>
              <a:rPr lang="en-US" sz="1200" kern="1200" dirty="0" smtClean="0">
                <a:solidFill>
                  <a:schemeClr val="tx1"/>
                </a:solidFill>
                <a:effectLst/>
                <a:latin typeface="+mn-lt"/>
                <a:ea typeface="+mn-ea"/>
                <a:cs typeface="+mn-cs"/>
              </a:rPr>
              <a:t> Collection, 1943.3.9042 </a:t>
            </a:r>
          </a:p>
          <a:p>
            <a:r>
              <a:rPr lang="en-US" sz="1200" kern="1200" dirty="0" smtClean="0">
                <a:solidFill>
                  <a:schemeClr val="tx1"/>
                </a:solidFill>
                <a:effectLst/>
                <a:latin typeface="+mn-lt"/>
                <a:ea typeface="+mn-ea"/>
                <a:cs typeface="+mn-cs"/>
              </a:rPr>
              <a:t> </a:t>
            </a:r>
          </a:p>
          <a:p>
            <a:pPr marL="171450" indent="-171450">
              <a:buFont typeface="Arial"/>
              <a:buChar char="•"/>
            </a:pPr>
            <a:r>
              <a:rPr lang="en-US" sz="1200" kern="1200" dirty="0" smtClean="0">
                <a:solidFill>
                  <a:schemeClr val="tx1"/>
                </a:solidFill>
                <a:effectLst/>
                <a:latin typeface="+mn-lt"/>
                <a:ea typeface="+mn-ea"/>
                <a:cs typeface="+mn-cs"/>
              </a:rPr>
              <a:t>Henry Pelham, the originator of this image, and Paul Revere, who copied his work, made multiple artistic choices to create a more persuasive image: </a:t>
            </a:r>
          </a:p>
          <a:p>
            <a:pPr marL="171450" lvl="0" indent="-171450">
              <a:buFont typeface="Arial"/>
              <a:buChar char="•"/>
            </a:pPr>
            <a:r>
              <a:rPr lang="en-US" sz="1200" kern="1200" dirty="0" smtClean="0">
                <a:solidFill>
                  <a:schemeClr val="tx1"/>
                </a:solidFill>
                <a:effectLst/>
                <a:latin typeface="+mn-lt"/>
                <a:ea typeface="+mn-ea"/>
                <a:cs typeface="+mn-cs"/>
              </a:rPr>
              <a:t>Soldiers are shown lined up, trained on the crowd, and given an order to fire, when in actuality the crowd had taunted, surrounded, and thrown objects at the soldiers, who were not ordered to fire by their commanding officer.</a:t>
            </a:r>
          </a:p>
          <a:p>
            <a:pPr marL="171450" lvl="0" indent="-171450">
              <a:buFont typeface="Arial"/>
              <a:buChar char="•"/>
            </a:pPr>
            <a:r>
              <a:rPr lang="en-US" sz="1200" kern="1200" dirty="0" smtClean="0">
                <a:solidFill>
                  <a:schemeClr val="tx1"/>
                </a:solidFill>
                <a:effectLst/>
                <a:latin typeface="+mn-lt"/>
                <a:ea typeface="+mn-ea"/>
                <a:cs typeface="+mn-cs"/>
              </a:rPr>
              <a:t>Buildings above the soldiers were named “Butcher’s Hall” and “Custom House” to create associations in viewers’ minds.</a:t>
            </a:r>
          </a:p>
          <a:p>
            <a:pPr marL="171450" lvl="0" indent="-171450">
              <a:buFont typeface="Arial"/>
              <a:buChar char="•"/>
            </a:pPr>
            <a:r>
              <a:rPr lang="en-US" sz="1200" kern="1200" dirty="0" smtClean="0">
                <a:solidFill>
                  <a:schemeClr val="tx1"/>
                </a:solidFill>
                <a:effectLst/>
                <a:latin typeface="+mn-lt"/>
                <a:ea typeface="+mn-ea"/>
                <a:cs typeface="+mn-cs"/>
              </a:rPr>
              <a:t>The crowd appears unarmed and disorganized, with some individuals beseeching the soldiers to stop firing, including a woman in the back of the crowd.</a:t>
            </a:r>
          </a:p>
          <a:p>
            <a:pPr marL="171450" lvl="0" indent="-171450">
              <a:buFont typeface="Arial"/>
              <a:buChar char="•"/>
            </a:pPr>
            <a:r>
              <a:rPr lang="en-US" sz="1200" kern="1200" dirty="0" smtClean="0">
                <a:solidFill>
                  <a:schemeClr val="tx1"/>
                </a:solidFill>
                <a:effectLst/>
                <a:latin typeface="+mn-lt"/>
                <a:ea typeface="+mn-ea"/>
                <a:cs typeface="+mn-cs"/>
              </a:rPr>
              <a:t>The same shade of red is used to color the soldiers’ uniforms and the blood spewing from the injured and killed.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Consider the ways in which you learn about current events and news today. What role do images play in shaping your opinions and understandings? What are some iconic images from the news that you can remember?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 Boston Massacre: </a:t>
            </a:r>
          </a:p>
          <a:p>
            <a:r>
              <a:rPr lang="en-US" sz="1200" kern="1200" dirty="0" err="1" smtClean="0">
                <a:solidFill>
                  <a:schemeClr val="tx1"/>
                </a:solidFill>
                <a:effectLst/>
                <a:latin typeface="+mn-lt"/>
                <a:ea typeface="+mn-ea"/>
                <a:cs typeface="+mn-cs"/>
              </a:rPr>
              <a:t>www.masshist.org</a:t>
            </a:r>
            <a:r>
              <a:rPr lang="en-US" sz="1200" kern="1200" dirty="0" smtClean="0">
                <a:solidFill>
                  <a:schemeClr val="tx1"/>
                </a:solidFill>
                <a:effectLst/>
                <a:latin typeface="+mn-lt"/>
                <a:ea typeface="+mn-ea"/>
                <a:cs typeface="+mn-cs"/>
              </a:rPr>
              <a:t> </a:t>
            </a:r>
          </a:p>
          <a:p>
            <a:r>
              <a:rPr lang="en-US" sz="1200" kern="1200" dirty="0" err="1" smtClean="0">
                <a:solidFill>
                  <a:schemeClr val="tx1"/>
                </a:solidFill>
                <a:effectLst/>
                <a:latin typeface="+mn-lt"/>
                <a:ea typeface="+mn-ea"/>
                <a:cs typeface="+mn-cs"/>
              </a:rPr>
              <a:t>gilderlehrman.org</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/collection/art-object-page.11550.html</a:t>
            </a:r>
          </a:p>
          <a:p>
            <a:endParaRPr lang="en-US" dirty="0"/>
          </a:p>
        </p:txBody>
      </p:sp>
      <p:sp>
        <p:nvSpPr>
          <p:cNvPr id="4" name="Slide Number Placeholder 3"/>
          <p:cNvSpPr>
            <a:spLocks noGrp="1"/>
          </p:cNvSpPr>
          <p:nvPr>
            <p:ph type="sldNum" sz="quarter" idx="10"/>
          </p:nvPr>
        </p:nvSpPr>
        <p:spPr/>
        <p:txBody>
          <a:bodyPr/>
          <a:lstStyle/>
          <a:p>
            <a:fld id="{A40A0BA8-90D6-0E46-A873-724D79B16AD0}" type="slidenum">
              <a:rPr lang="en-US" smtClean="0"/>
              <a:t>3</a:t>
            </a:fld>
            <a:endParaRPr lang="en-US"/>
          </a:p>
        </p:txBody>
      </p:sp>
    </p:spTree>
    <p:extLst>
      <p:ext uri="{BB962C8B-B14F-4D97-AF65-F5344CB8AC3E}">
        <p14:creationId xmlns:p14="http://schemas.microsoft.com/office/powerpoint/2010/main" val="3021607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Rupert </a:t>
            </a:r>
            <a:r>
              <a:rPr lang="en-US" sz="1200" kern="1200" dirty="0" err="1" smtClean="0">
                <a:solidFill>
                  <a:schemeClr val="tx1"/>
                </a:solidFill>
                <a:effectLst/>
                <a:latin typeface="+mn-lt"/>
                <a:ea typeface="+mn-ea"/>
                <a:cs typeface="+mn-cs"/>
              </a:rPr>
              <a:t>García</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Down with the Whiteness</a:t>
            </a:r>
            <a:r>
              <a:rPr lang="en-US" sz="1200" kern="1200" dirty="0" smtClean="0">
                <a:solidFill>
                  <a:schemeClr val="tx1"/>
                </a:solidFill>
                <a:effectLst/>
                <a:latin typeface="+mn-lt"/>
                <a:ea typeface="+mn-ea"/>
                <a:cs typeface="+mn-cs"/>
              </a:rPr>
              <a:t>, 1969, color </a:t>
            </a:r>
            <a:r>
              <a:rPr lang="en-US" sz="1200" kern="1200" dirty="0" err="1" smtClean="0">
                <a:solidFill>
                  <a:schemeClr val="tx1"/>
                </a:solidFill>
                <a:effectLst/>
                <a:latin typeface="+mn-lt"/>
                <a:ea typeface="+mn-ea"/>
                <a:cs typeface="+mn-cs"/>
              </a:rPr>
              <a:t>screenprint</a:t>
            </a:r>
            <a:r>
              <a:rPr lang="en-US" sz="1200" kern="1200" dirty="0" smtClean="0">
                <a:solidFill>
                  <a:schemeClr val="tx1"/>
                </a:solidFill>
                <a:effectLst/>
                <a:latin typeface="+mn-lt"/>
                <a:ea typeface="+mn-ea"/>
                <a:cs typeface="+mn-cs"/>
              </a:rPr>
              <a:t> on wove paper, image: 57.79 × 47.63 cm (22 3/4 × 18 3/4 in.), sheet: 66.36 × 51.12 cm (26 1/8 × 20 1/8 in.), National Gallery of Art, Washington, Corcoran Collection (Gift of Dennis </a:t>
            </a:r>
            <a:r>
              <a:rPr lang="en-US" sz="1200" kern="1200" dirty="0" err="1" smtClean="0">
                <a:solidFill>
                  <a:schemeClr val="tx1"/>
                </a:solidFill>
                <a:effectLst/>
                <a:latin typeface="+mn-lt"/>
                <a:ea typeface="+mn-ea"/>
                <a:cs typeface="+mn-cs"/>
              </a:rPr>
              <a:t>Beall</a:t>
            </a:r>
            <a:r>
              <a:rPr lang="en-US" sz="1200" kern="1200" dirty="0" smtClean="0">
                <a:solidFill>
                  <a:schemeClr val="tx1"/>
                </a:solidFill>
                <a:effectLst/>
                <a:latin typeface="+mn-lt"/>
                <a:ea typeface="+mn-ea"/>
                <a:cs typeface="+mn-cs"/>
              </a:rPr>
              <a:t>), 2015.19.3060</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Rupert </a:t>
            </a:r>
            <a:r>
              <a:rPr lang="en-US" sz="1200" kern="1200" dirty="0" err="1" smtClean="0">
                <a:solidFill>
                  <a:schemeClr val="tx1"/>
                </a:solidFill>
                <a:effectLst/>
                <a:latin typeface="+mn-lt"/>
                <a:ea typeface="+mn-ea"/>
                <a:cs typeface="+mn-cs"/>
              </a:rPr>
              <a:t>García</a:t>
            </a:r>
            <a:r>
              <a:rPr lang="en-US" sz="1200" kern="1200" dirty="0" smtClean="0">
                <a:solidFill>
                  <a:schemeClr val="tx1"/>
                </a:solidFill>
                <a:effectLst/>
                <a:latin typeface="+mn-lt"/>
                <a:ea typeface="+mn-ea"/>
                <a:cs typeface="+mn-cs"/>
              </a:rPr>
              <a:t> is a California-based Chicano artist whose politically activated and colorful, bold works address racism, activism, and civil rights.</a:t>
            </a:r>
          </a:p>
          <a:p>
            <a:r>
              <a:rPr lang="en-US" sz="1200"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Down with the Whiteness</a:t>
            </a:r>
            <a:r>
              <a:rPr lang="en-US" sz="1200" kern="1200" dirty="0" smtClean="0">
                <a:solidFill>
                  <a:schemeClr val="tx1"/>
                </a:solidFill>
                <a:effectLst/>
                <a:latin typeface="+mn-lt"/>
                <a:ea typeface="+mn-ea"/>
                <a:cs typeface="+mn-cs"/>
              </a:rPr>
              <a:t> features a protesting member of the Black Panther Party, a powerful black organization that emerged in 1966 as a response to police brutality in Oakland, California.</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Compare this work with Andy Warhol’s </a:t>
            </a:r>
            <a:r>
              <a:rPr lang="en-US" sz="1200" i="1" kern="1200" dirty="0" smtClean="0">
                <a:solidFill>
                  <a:schemeClr val="tx1"/>
                </a:solidFill>
                <a:effectLst/>
                <a:latin typeface="+mn-lt"/>
                <a:ea typeface="+mn-ea"/>
                <a:cs typeface="+mn-cs"/>
              </a:rPr>
              <a:t>Vote McGovern</a:t>
            </a:r>
            <a:r>
              <a:rPr lang="en-US" sz="1200" kern="1200" dirty="0" smtClean="0">
                <a:solidFill>
                  <a:schemeClr val="tx1"/>
                </a:solidFill>
                <a:effectLst/>
                <a:latin typeface="+mn-lt"/>
                <a:ea typeface="+mn-ea"/>
                <a:cs typeface="+mn-cs"/>
              </a:rPr>
              <a:t>. How are they different and similar? Which work of art do you think is more successful as a form of protest?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/collection/art-object-page.170837.html</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A40A0BA8-90D6-0E46-A873-724D79B16AD0}" type="slidenum">
              <a:rPr lang="en-US" smtClean="0"/>
              <a:t>12</a:t>
            </a:fld>
            <a:endParaRPr lang="en-US"/>
          </a:p>
        </p:txBody>
      </p:sp>
    </p:spTree>
    <p:extLst>
      <p:ext uri="{BB962C8B-B14F-4D97-AF65-F5344CB8AC3E}">
        <p14:creationId xmlns:p14="http://schemas.microsoft.com/office/powerpoint/2010/main" val="12117198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Andy Warhol, </a:t>
            </a:r>
            <a:r>
              <a:rPr lang="en-US" sz="1200" i="1" kern="1200" dirty="0" smtClean="0">
                <a:solidFill>
                  <a:schemeClr val="tx1"/>
                </a:solidFill>
                <a:effectLst/>
                <a:latin typeface="+mn-lt"/>
                <a:ea typeface="+mn-ea"/>
                <a:cs typeface="+mn-cs"/>
              </a:rPr>
              <a:t>Vote McGovern</a:t>
            </a:r>
            <a:r>
              <a:rPr lang="en-US" sz="1200" kern="1200" dirty="0" smtClean="0">
                <a:solidFill>
                  <a:schemeClr val="tx1"/>
                </a:solidFill>
                <a:effectLst/>
                <a:latin typeface="+mn-lt"/>
                <a:ea typeface="+mn-ea"/>
                <a:cs typeface="+mn-cs"/>
              </a:rPr>
              <a:t>, 1972, color </a:t>
            </a:r>
            <a:r>
              <a:rPr lang="en-US" sz="1200" kern="1200" dirty="0" err="1" smtClean="0">
                <a:solidFill>
                  <a:schemeClr val="tx1"/>
                </a:solidFill>
                <a:effectLst/>
                <a:latin typeface="+mn-lt"/>
                <a:ea typeface="+mn-ea"/>
                <a:cs typeface="+mn-cs"/>
              </a:rPr>
              <a:t>screenprint</a:t>
            </a:r>
            <a:r>
              <a:rPr lang="en-US" sz="1200" kern="1200" dirty="0" smtClean="0">
                <a:solidFill>
                  <a:schemeClr val="tx1"/>
                </a:solidFill>
                <a:effectLst/>
                <a:latin typeface="+mn-lt"/>
                <a:ea typeface="+mn-ea"/>
                <a:cs typeface="+mn-cs"/>
              </a:rPr>
              <a:t> on Arches 88 wove paper, sheet: 106.5 × 106.5 cm (41 15/16 × 41 15/16 in.), National Gallery of Art, Washington, Gift of Benjamin B. Smith, 1985.47.229</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Andy Warhol created </a:t>
            </a:r>
            <a:r>
              <a:rPr lang="en-US" sz="1200" i="1" kern="1200" dirty="0" smtClean="0">
                <a:solidFill>
                  <a:schemeClr val="tx1"/>
                </a:solidFill>
                <a:effectLst/>
                <a:latin typeface="+mn-lt"/>
                <a:ea typeface="+mn-ea"/>
                <a:cs typeface="+mn-cs"/>
              </a:rPr>
              <a:t>Vote McGovern</a:t>
            </a:r>
            <a:r>
              <a:rPr lang="en-US" sz="1200" kern="1200" dirty="0" smtClean="0">
                <a:solidFill>
                  <a:schemeClr val="tx1"/>
                </a:solidFill>
                <a:effectLst/>
                <a:latin typeface="+mn-lt"/>
                <a:ea typeface="+mn-ea"/>
                <a:cs typeface="+mn-cs"/>
              </a:rPr>
              <a:t> to raise funds for Democratic presidential candidate George McGovern’s 1972 campaign. Instead of depicting McGovern in a positive light, Warhol chose to show his competitor, Republican incumbent Richard Nixon, in garish colors. Nixon was elected in a landslide victory over Democratic candidate George McGovern in November 1972.</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Compare this work with Rupert </a:t>
            </a:r>
            <a:r>
              <a:rPr lang="en-US" sz="1200" kern="1200" dirty="0" err="1" smtClean="0">
                <a:solidFill>
                  <a:schemeClr val="tx1"/>
                </a:solidFill>
                <a:effectLst/>
                <a:latin typeface="+mn-lt"/>
                <a:ea typeface="+mn-ea"/>
                <a:cs typeface="+mn-cs"/>
              </a:rPr>
              <a:t>García’s</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Down with the Whiteness</a:t>
            </a:r>
            <a:r>
              <a:rPr lang="en-US" sz="1200" kern="1200" dirty="0" smtClean="0">
                <a:solidFill>
                  <a:schemeClr val="tx1"/>
                </a:solidFill>
                <a:effectLst/>
                <a:latin typeface="+mn-lt"/>
                <a:ea typeface="+mn-ea"/>
                <a:cs typeface="+mn-cs"/>
              </a:rPr>
              <a:t>. How are they different and similar? Which work of art do you think is more successful as a form of protest?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/collection/art-object-page.66175.html</a:t>
            </a:r>
          </a:p>
          <a:p>
            <a:endParaRPr lang="en-US" dirty="0"/>
          </a:p>
        </p:txBody>
      </p:sp>
      <p:sp>
        <p:nvSpPr>
          <p:cNvPr id="4" name="Slide Number Placeholder 3"/>
          <p:cNvSpPr>
            <a:spLocks noGrp="1"/>
          </p:cNvSpPr>
          <p:nvPr>
            <p:ph type="sldNum" sz="quarter" idx="10"/>
          </p:nvPr>
        </p:nvSpPr>
        <p:spPr/>
        <p:txBody>
          <a:bodyPr/>
          <a:lstStyle/>
          <a:p>
            <a:fld id="{A40A0BA8-90D6-0E46-A873-724D79B16AD0}" type="slidenum">
              <a:rPr lang="en-US" smtClean="0"/>
              <a:t>13</a:t>
            </a:fld>
            <a:endParaRPr lang="en-US"/>
          </a:p>
        </p:txBody>
      </p:sp>
    </p:spTree>
    <p:extLst>
      <p:ext uri="{BB962C8B-B14F-4D97-AF65-F5344CB8AC3E}">
        <p14:creationId xmlns:p14="http://schemas.microsoft.com/office/powerpoint/2010/main" val="1772644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Fritz </a:t>
            </a:r>
            <a:r>
              <a:rPr lang="en-US" sz="1200" kern="1200" dirty="0" err="1" smtClean="0">
                <a:solidFill>
                  <a:schemeClr val="tx1"/>
                </a:solidFill>
                <a:effectLst/>
                <a:latin typeface="+mn-lt"/>
                <a:ea typeface="+mn-ea"/>
                <a:cs typeface="+mn-cs"/>
              </a:rPr>
              <a:t>Scholder</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Bicentennial Indian</a:t>
            </a:r>
            <a:r>
              <a:rPr lang="en-US" sz="1200" kern="1200" dirty="0" smtClean="0">
                <a:solidFill>
                  <a:schemeClr val="tx1"/>
                </a:solidFill>
                <a:effectLst/>
                <a:latin typeface="+mn-lt"/>
                <a:ea typeface="+mn-ea"/>
                <a:cs typeface="+mn-cs"/>
              </a:rPr>
              <a:t>, 1975, color lithograph on wove paper, sheet: 56.83 × 75.57 cm (22 3/8 × 29 3/4 in.), National Gallery of Art, Washington, Corcoran Collection (Gift of Lorillard Tobacco Company), 2015.19.2595</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Smithsonian’s National Museum of the American Indian called Fritz </a:t>
            </a:r>
            <a:r>
              <a:rPr lang="en-US" sz="1200" kern="1200" dirty="0" err="1" smtClean="0">
                <a:solidFill>
                  <a:schemeClr val="tx1"/>
                </a:solidFill>
                <a:effectLst/>
                <a:latin typeface="+mn-lt"/>
                <a:ea typeface="+mn-ea"/>
                <a:cs typeface="+mn-cs"/>
              </a:rPr>
              <a:t>Scholder</a:t>
            </a:r>
            <a:r>
              <a:rPr lang="en-US" sz="1200" kern="1200" dirty="0" smtClean="0">
                <a:solidFill>
                  <a:schemeClr val="tx1"/>
                </a:solidFill>
                <a:effectLst/>
                <a:latin typeface="+mn-lt"/>
                <a:ea typeface="+mn-ea"/>
                <a:cs typeface="+mn-cs"/>
              </a:rPr>
              <a:t> “the most influential, prolific, and controversial figure in the history of Native art.”</a:t>
            </a:r>
          </a:p>
          <a:p>
            <a:r>
              <a:rPr lang="en-US" sz="1200" kern="1200" dirty="0" smtClean="0">
                <a:solidFill>
                  <a:schemeClr val="tx1"/>
                </a:solidFill>
                <a:effectLst/>
                <a:latin typeface="+mn-lt"/>
                <a:ea typeface="+mn-ea"/>
                <a:cs typeface="+mn-cs"/>
              </a:rPr>
              <a:t> </a:t>
            </a:r>
          </a:p>
          <a:p>
            <a:r>
              <a:rPr lang="en-US" sz="1200" kern="1200" dirty="0" err="1" smtClean="0">
                <a:solidFill>
                  <a:schemeClr val="tx1"/>
                </a:solidFill>
                <a:effectLst/>
                <a:latin typeface="+mn-lt"/>
                <a:ea typeface="+mn-ea"/>
                <a:cs typeface="+mn-cs"/>
              </a:rPr>
              <a:t>Scholder</a:t>
            </a:r>
            <a:r>
              <a:rPr lang="en-US" sz="1200" kern="1200" dirty="0" smtClean="0">
                <a:solidFill>
                  <a:schemeClr val="tx1"/>
                </a:solidFill>
                <a:effectLst/>
                <a:latin typeface="+mn-lt"/>
                <a:ea typeface="+mn-ea"/>
                <a:cs typeface="+mn-cs"/>
              </a:rPr>
              <a:t>, an enrolled Luiseño, created his “Indian paintings” in the 1960s and 1970s after once vowing never to paint Indians. The provocative works, variously described by viewers as revelatory, ugly, clichéd, and realistic, coincided with the American Indian Movement of the 1970s that advocated for Indian civil rights. </a:t>
            </a:r>
          </a:p>
          <a:p>
            <a:r>
              <a:rPr lang="en-US" sz="1200"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Lorilland</a:t>
            </a:r>
            <a:r>
              <a:rPr lang="en-US" sz="1200" kern="1200" dirty="0" smtClean="0">
                <a:solidFill>
                  <a:schemeClr val="tx1"/>
                </a:solidFill>
                <a:effectLst/>
                <a:latin typeface="+mn-lt"/>
                <a:ea typeface="+mn-ea"/>
                <a:cs typeface="+mn-cs"/>
              </a:rPr>
              <a:t> Tobacco Company commissioned </a:t>
            </a:r>
            <a:r>
              <a:rPr lang="en-US" sz="1200" kern="1200" dirty="0" err="1" smtClean="0">
                <a:solidFill>
                  <a:schemeClr val="tx1"/>
                </a:solidFill>
                <a:effectLst/>
                <a:latin typeface="+mn-lt"/>
                <a:ea typeface="+mn-ea"/>
                <a:cs typeface="+mn-cs"/>
              </a:rPr>
              <a:t>Scholder</a:t>
            </a:r>
            <a:r>
              <a:rPr lang="en-US" sz="1200" kern="1200" dirty="0" smtClean="0">
                <a:solidFill>
                  <a:schemeClr val="tx1"/>
                </a:solidFill>
                <a:effectLst/>
                <a:latin typeface="+mn-lt"/>
                <a:ea typeface="+mn-ea"/>
                <a:cs typeface="+mn-cs"/>
              </a:rPr>
              <a:t>, along with other contemporary artists, to create prints in honor of the US bicentennial. </a:t>
            </a:r>
            <a:r>
              <a:rPr lang="en-US" sz="1200" kern="1200" dirty="0" err="1" smtClean="0">
                <a:solidFill>
                  <a:schemeClr val="tx1"/>
                </a:solidFill>
                <a:effectLst/>
                <a:latin typeface="+mn-lt"/>
                <a:ea typeface="+mn-ea"/>
                <a:cs typeface="+mn-cs"/>
              </a:rPr>
              <a:t>Scholder</a:t>
            </a:r>
            <a:r>
              <a:rPr lang="en-US" sz="1200" kern="1200" dirty="0" smtClean="0">
                <a:solidFill>
                  <a:schemeClr val="tx1"/>
                </a:solidFill>
                <a:effectLst/>
                <a:latin typeface="+mn-lt"/>
                <a:ea typeface="+mn-ea"/>
                <a:cs typeface="+mn-cs"/>
              </a:rPr>
              <a:t> contributed </a:t>
            </a:r>
            <a:r>
              <a:rPr lang="en-US" sz="1200" i="1" kern="1200" dirty="0" smtClean="0">
                <a:solidFill>
                  <a:schemeClr val="tx1"/>
                </a:solidFill>
                <a:effectLst/>
                <a:latin typeface="+mn-lt"/>
                <a:ea typeface="+mn-ea"/>
                <a:cs typeface="+mn-cs"/>
              </a:rPr>
              <a:t>Bicentennial Indian </a:t>
            </a:r>
            <a:r>
              <a:rPr lang="en-US" sz="1200" kern="1200" dirty="0" smtClean="0">
                <a:solidFill>
                  <a:schemeClr val="tx1"/>
                </a:solidFill>
                <a:effectLst/>
                <a:latin typeface="+mn-lt"/>
                <a:ea typeface="+mn-ea"/>
                <a:cs typeface="+mn-cs"/>
              </a:rPr>
              <a:t>to the series.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How would you describe </a:t>
            </a:r>
            <a:r>
              <a:rPr lang="en-US" sz="1200" kern="1200" dirty="0" err="1" smtClean="0">
                <a:solidFill>
                  <a:schemeClr val="tx1"/>
                </a:solidFill>
                <a:effectLst/>
                <a:latin typeface="+mn-lt"/>
                <a:ea typeface="+mn-ea"/>
                <a:cs typeface="+mn-cs"/>
              </a:rPr>
              <a:t>Scholder’s</a:t>
            </a:r>
            <a:r>
              <a:rPr lang="en-US" sz="1200" kern="1200" dirty="0" smtClean="0">
                <a:solidFill>
                  <a:schemeClr val="tx1"/>
                </a:solidFill>
                <a:effectLst/>
                <a:latin typeface="+mn-lt"/>
                <a:ea typeface="+mn-ea"/>
                <a:cs typeface="+mn-cs"/>
              </a:rPr>
              <a:t> depiction of this figure? What statement do you think he might have been trying to make?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/collection/art-object-page.183205.html</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A40A0BA8-90D6-0E46-A873-724D79B16AD0}" type="slidenum">
              <a:rPr lang="en-US" smtClean="0"/>
              <a:t>14</a:t>
            </a:fld>
            <a:endParaRPr lang="en-US"/>
          </a:p>
        </p:txBody>
      </p:sp>
    </p:spTree>
    <p:extLst>
      <p:ext uri="{BB962C8B-B14F-4D97-AF65-F5344CB8AC3E}">
        <p14:creationId xmlns:p14="http://schemas.microsoft.com/office/powerpoint/2010/main" val="4028629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Jim Goldberg, </a:t>
            </a:r>
            <a:r>
              <a:rPr lang="en-US" sz="1200" i="1" kern="1200" dirty="0" smtClean="0">
                <a:solidFill>
                  <a:schemeClr val="tx1"/>
                </a:solidFill>
                <a:effectLst/>
                <a:latin typeface="+mn-lt"/>
                <a:ea typeface="+mn-ea"/>
                <a:cs typeface="+mn-cs"/>
              </a:rPr>
              <a:t>August 17, 1986 (</a:t>
            </a:r>
            <a:r>
              <a:rPr lang="en-US" sz="1200" i="1" kern="1200" dirty="0" err="1" smtClean="0">
                <a:solidFill>
                  <a:schemeClr val="tx1"/>
                </a:solidFill>
                <a:effectLst/>
                <a:latin typeface="+mn-lt"/>
                <a:ea typeface="+mn-ea"/>
                <a:cs typeface="+mn-cs"/>
              </a:rPr>
              <a:t>Alzheimers</a:t>
            </a:r>
            <a:r>
              <a:rPr lang="en-US" sz="1200" i="1"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 1986, 8 gelatin silver prints, framed: 49.2 × 135.5 × 3.6 cm (19 3/8 × 53 3/8 × 1 7/16 in.), each: 23.5 × 33 cm (9 1/4 × 13 in.), National Gallery of Art, Washington, Corcoran Collection (Gift of Howard and Joy </a:t>
            </a:r>
            <a:r>
              <a:rPr lang="en-US" sz="1200" kern="1200" dirty="0" err="1" smtClean="0">
                <a:solidFill>
                  <a:schemeClr val="tx1"/>
                </a:solidFill>
                <a:effectLst/>
                <a:latin typeface="+mn-lt"/>
                <a:ea typeface="+mn-ea"/>
                <a:cs typeface="+mn-cs"/>
              </a:rPr>
              <a:t>Korman</a:t>
            </a:r>
            <a:r>
              <a:rPr lang="en-US" sz="1200" kern="1200" dirty="0" smtClean="0">
                <a:solidFill>
                  <a:schemeClr val="tx1"/>
                </a:solidFill>
                <a:effectLst/>
                <a:latin typeface="+mn-lt"/>
                <a:ea typeface="+mn-ea"/>
                <a:cs typeface="+mn-cs"/>
              </a:rPr>
              <a:t> in honor of and as a tribute to their brother, Jim Goldberg), 2015.19.4684</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How would you describe the relationship between these two people? </a:t>
            </a: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1985, Jim Goldberg documented residents living in Neville Manor, a nursing home in Cambridge, Massachusetts. Goldberg used his camera to tell visual stories about the residents, who might be otherwise ignored, overlooked, or even feared. Goldberg has also photographed other groups, including homeless youth, wealthy and poor San Franciscans, and immigrants.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 part of his nursing home series, Goldberg photographed one couple living with the impact of Alzheimer’s disease. Why do you think Goldberg chose to document two clocks in this set of photos?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statement do you think Goldberg might have been making with a series focused on a nursing home?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/collection/art-object-page.172044.html</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A40A0BA8-90D6-0E46-A873-724D79B16AD0}" type="slidenum">
              <a:rPr lang="en-US" smtClean="0"/>
              <a:t>15</a:t>
            </a:fld>
            <a:endParaRPr lang="en-US"/>
          </a:p>
        </p:txBody>
      </p:sp>
    </p:spTree>
    <p:extLst>
      <p:ext uri="{BB962C8B-B14F-4D97-AF65-F5344CB8AC3E}">
        <p14:creationId xmlns:p14="http://schemas.microsoft.com/office/powerpoint/2010/main" val="19038845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Glenn </a:t>
            </a:r>
            <a:r>
              <a:rPr lang="en-US" sz="1200" kern="1200" dirty="0" err="1" smtClean="0">
                <a:solidFill>
                  <a:schemeClr val="tx1"/>
                </a:solidFill>
                <a:effectLst/>
                <a:latin typeface="+mn-lt"/>
                <a:ea typeface="+mn-ea"/>
                <a:cs typeface="+mn-cs"/>
              </a:rPr>
              <a:t>Ligon</a:t>
            </a:r>
            <a:r>
              <a:rPr lang="en-US" sz="1200" i="1" kern="1200" dirty="0" smtClean="0">
                <a:solidFill>
                  <a:schemeClr val="tx1"/>
                </a:solidFill>
                <a:effectLst/>
                <a:latin typeface="+mn-lt"/>
                <a:ea typeface="+mn-ea"/>
                <a:cs typeface="+mn-cs"/>
              </a:rPr>
              <a:t>, Untitled (I Am a Man), </a:t>
            </a:r>
            <a:r>
              <a:rPr lang="en-US" sz="1200" kern="1200" dirty="0" smtClean="0">
                <a:solidFill>
                  <a:schemeClr val="tx1"/>
                </a:solidFill>
                <a:effectLst/>
                <a:latin typeface="+mn-lt"/>
                <a:ea typeface="+mn-ea"/>
                <a:cs typeface="+mn-cs"/>
              </a:rPr>
              <a:t>1988, oil and enamel on canvas, overall: 101.6 × 63.5 cm (40 × 25 in.), National Gallery of Art, Washington, Patrons’ Permanent Fund and Gift of the Artist, 2012.109.1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Glenn </a:t>
            </a:r>
            <a:r>
              <a:rPr lang="en-US" sz="1200" kern="1200" dirty="0" err="1" smtClean="0">
                <a:solidFill>
                  <a:schemeClr val="tx1"/>
                </a:solidFill>
                <a:effectLst/>
                <a:latin typeface="+mn-lt"/>
                <a:ea typeface="+mn-ea"/>
                <a:cs typeface="+mn-cs"/>
              </a:rPr>
              <a:t>Ligon’s</a:t>
            </a:r>
            <a:r>
              <a:rPr lang="en-US" sz="1200" kern="1200" dirty="0" smtClean="0">
                <a:solidFill>
                  <a:schemeClr val="tx1"/>
                </a:solidFill>
                <a:effectLst/>
                <a:latin typeface="+mn-lt"/>
                <a:ea typeface="+mn-ea"/>
                <a:cs typeface="+mn-cs"/>
              </a:rPr>
              <a:t> painting is based upon signs carried by black sanitation workers striking in 1968 in Memphis, Tennessee. Their signs referenced the first line of Ralph Ellison’s seminal 1952 novel, </a:t>
            </a:r>
            <a:r>
              <a:rPr lang="en-US" sz="1200" i="1" kern="1200" dirty="0" smtClean="0">
                <a:solidFill>
                  <a:schemeClr val="tx1"/>
                </a:solidFill>
                <a:effectLst/>
                <a:latin typeface="+mn-lt"/>
                <a:ea typeface="+mn-ea"/>
                <a:cs typeface="+mn-cs"/>
              </a:rPr>
              <a:t>Invisible Man</a:t>
            </a:r>
            <a:r>
              <a:rPr lang="en-US" sz="1200" kern="1200" dirty="0" smtClean="0">
                <a:solidFill>
                  <a:schemeClr val="tx1"/>
                </a:solidFill>
                <a:effectLst/>
                <a:latin typeface="+mn-lt"/>
                <a:ea typeface="+mn-ea"/>
                <a:cs typeface="+mn-cs"/>
              </a:rPr>
              <a:t>, which reads “I am an invisible man.” Instead, though, their signs insisted, “I </a:t>
            </a:r>
            <a:r>
              <a:rPr lang="en-US" sz="1200" u="sng" kern="1200" dirty="0" smtClean="0">
                <a:solidFill>
                  <a:schemeClr val="tx1"/>
                </a:solidFill>
                <a:effectLst/>
                <a:latin typeface="+mn-lt"/>
                <a:ea typeface="+mn-ea"/>
                <a:cs typeface="+mn-cs"/>
              </a:rPr>
              <a:t>am</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 man.” </a:t>
            </a:r>
          </a:p>
          <a:p>
            <a:r>
              <a:rPr lang="en-US" sz="1200" kern="1200" dirty="0" smtClean="0">
                <a:solidFill>
                  <a:schemeClr val="tx1"/>
                </a:solidFill>
                <a:effectLst/>
                <a:latin typeface="+mn-lt"/>
                <a:ea typeface="+mn-ea"/>
                <a:cs typeface="+mn-cs"/>
              </a:rPr>
              <a:t> </a:t>
            </a:r>
          </a:p>
          <a:p>
            <a:r>
              <a:rPr lang="en-US" sz="1200" kern="1200" dirty="0" err="1" smtClean="0">
                <a:solidFill>
                  <a:schemeClr val="tx1"/>
                </a:solidFill>
                <a:effectLst/>
                <a:latin typeface="+mn-lt"/>
                <a:ea typeface="+mn-ea"/>
                <a:cs typeface="+mn-cs"/>
              </a:rPr>
              <a:t>Ligon</a:t>
            </a:r>
            <a:r>
              <a:rPr lang="en-US" sz="1200" kern="1200" dirty="0" smtClean="0">
                <a:solidFill>
                  <a:schemeClr val="tx1"/>
                </a:solidFill>
                <a:effectLst/>
                <a:latin typeface="+mn-lt"/>
                <a:ea typeface="+mn-ea"/>
                <a:cs typeface="+mn-cs"/>
              </a:rPr>
              <a:t> changed the spacing and sizing of letters from the strikers’ signs in this breakthrough painting, but not the words themselves. What thoughts, emotions, and questions does this work raise for you? How is </a:t>
            </a:r>
            <a:r>
              <a:rPr lang="en-US" sz="1200" kern="1200" dirty="0" err="1" smtClean="0">
                <a:solidFill>
                  <a:schemeClr val="tx1"/>
                </a:solidFill>
                <a:effectLst/>
                <a:latin typeface="+mn-lt"/>
                <a:ea typeface="+mn-ea"/>
                <a:cs typeface="+mn-cs"/>
              </a:rPr>
              <a:t>Ligon’s</a:t>
            </a:r>
            <a:r>
              <a:rPr lang="en-US" sz="1200" kern="1200" dirty="0" smtClean="0">
                <a:solidFill>
                  <a:schemeClr val="tx1"/>
                </a:solidFill>
                <a:effectLst/>
                <a:latin typeface="+mn-lt"/>
                <a:ea typeface="+mn-ea"/>
                <a:cs typeface="+mn-cs"/>
              </a:rPr>
              <a:t> work different from the signs of the strikers?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See Ernest </a:t>
            </a:r>
            <a:r>
              <a:rPr lang="en-US" sz="1200" kern="1200" dirty="0" err="1" smtClean="0">
                <a:solidFill>
                  <a:schemeClr val="tx1"/>
                </a:solidFill>
                <a:effectLst/>
                <a:latin typeface="+mn-lt"/>
                <a:ea typeface="+mn-ea"/>
                <a:cs typeface="+mn-cs"/>
              </a:rPr>
              <a:t>Withers’s</a:t>
            </a:r>
            <a:r>
              <a:rPr lang="en-US" sz="1200" kern="1200" dirty="0" smtClean="0">
                <a:solidFill>
                  <a:schemeClr val="tx1"/>
                </a:solidFill>
                <a:effectLst/>
                <a:latin typeface="+mn-lt"/>
                <a:ea typeface="+mn-ea"/>
                <a:cs typeface="+mn-cs"/>
              </a:rPr>
              <a:t> photograph of the strikers: </a:t>
            </a:r>
          </a:p>
          <a:p>
            <a:r>
              <a:rPr lang="en-US" sz="1200" kern="1200" dirty="0" err="1" smtClean="0">
                <a:solidFill>
                  <a:schemeClr val="tx1"/>
                </a:solidFill>
                <a:effectLst/>
                <a:latin typeface="+mn-lt"/>
                <a:ea typeface="+mn-ea"/>
                <a:cs typeface="+mn-cs"/>
              </a:rPr>
              <a:t>artsbma.org</a:t>
            </a:r>
            <a:r>
              <a:rPr lang="en-US" sz="1200" kern="1200" dirty="0" smtClean="0">
                <a:solidFill>
                  <a:schemeClr val="tx1"/>
                </a:solidFill>
                <a:effectLst/>
                <a:latin typeface="+mn-lt"/>
                <a:ea typeface="+mn-ea"/>
                <a:cs typeface="+mn-cs"/>
              </a:rPr>
              <a:t>/september-2013-spotlight/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Martin Luther King Jr. and the Memphis sanitation strike: </a:t>
            </a:r>
            <a:r>
              <a:rPr lang="en-US" sz="1200" kern="1200" dirty="0" err="1" smtClean="0">
                <a:solidFill>
                  <a:schemeClr val="tx1"/>
                </a:solidFill>
                <a:effectLst/>
                <a:latin typeface="+mn-lt"/>
                <a:ea typeface="+mn-ea"/>
                <a:cs typeface="+mn-cs"/>
              </a:rPr>
              <a:t>www.archives.gov</a:t>
            </a:r>
            <a:r>
              <a:rPr lang="en-US" sz="1200" kern="1200" dirty="0" smtClean="0">
                <a:solidFill>
                  <a:schemeClr val="tx1"/>
                </a:solidFill>
                <a:effectLst/>
                <a:latin typeface="+mn-lt"/>
                <a:ea typeface="+mn-ea"/>
                <a:cs typeface="+mn-cs"/>
              </a:rPr>
              <a:t>/education/lessons/</a:t>
            </a:r>
            <a:r>
              <a:rPr lang="en-US" sz="1200" kern="1200" dirty="0" err="1" smtClean="0">
                <a:solidFill>
                  <a:schemeClr val="tx1"/>
                </a:solidFill>
                <a:effectLst/>
                <a:latin typeface="+mn-lt"/>
                <a:ea typeface="+mn-ea"/>
                <a:cs typeface="+mn-cs"/>
              </a:rPr>
              <a:t>memphis</a:t>
            </a:r>
            <a:r>
              <a:rPr lang="en-US" sz="1200" kern="1200" dirty="0" smtClean="0">
                <a:solidFill>
                  <a:schemeClr val="tx1"/>
                </a:solidFill>
                <a:effectLst/>
                <a:latin typeface="+mn-lt"/>
                <a:ea typeface="+mn-ea"/>
                <a:cs typeface="+mn-cs"/>
              </a:rPr>
              <a:t>-v-</a:t>
            </a:r>
            <a:r>
              <a:rPr lang="en-US" sz="1200" kern="1200" dirty="0" err="1" smtClean="0">
                <a:solidFill>
                  <a:schemeClr val="tx1"/>
                </a:solidFill>
                <a:effectLst/>
                <a:latin typeface="+mn-lt"/>
                <a:ea typeface="+mn-ea"/>
                <a:cs typeface="+mn-cs"/>
              </a:rPr>
              <a:t>mlk</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/collection/art-object-page.159784.html</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A40A0BA8-90D6-0E46-A873-724D79B16AD0}" type="slidenum">
              <a:rPr lang="en-US" smtClean="0"/>
              <a:t>16</a:t>
            </a:fld>
            <a:endParaRPr lang="en-US"/>
          </a:p>
        </p:txBody>
      </p:sp>
    </p:spTree>
    <p:extLst>
      <p:ext uri="{BB962C8B-B14F-4D97-AF65-F5344CB8AC3E}">
        <p14:creationId xmlns:p14="http://schemas.microsoft.com/office/powerpoint/2010/main" val="39656181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Lorna Simpson, </a:t>
            </a:r>
            <a:r>
              <a:rPr lang="en-US" sz="1200" i="1" kern="1200" dirty="0" smtClean="0">
                <a:solidFill>
                  <a:schemeClr val="tx1"/>
                </a:solidFill>
                <a:effectLst/>
                <a:latin typeface="+mn-lt"/>
                <a:ea typeface="+mn-ea"/>
                <a:cs typeface="+mn-cs"/>
              </a:rPr>
              <a:t>Untitled (Two Necklines)</a:t>
            </a:r>
            <a:r>
              <a:rPr lang="en-US" sz="1200" kern="1200" dirty="0" smtClean="0">
                <a:solidFill>
                  <a:schemeClr val="tx1"/>
                </a:solidFill>
                <a:effectLst/>
                <a:latin typeface="+mn-lt"/>
                <a:ea typeface="+mn-ea"/>
                <a:cs typeface="+mn-cs"/>
              </a:rPr>
              <a:t>, 1989, 2 gelatin silver prints and 11 plastic plaques, overall: 101.6 × 254 cm (40 × 100 in.), National Gallery of Art, Washington, Gift of the Collectors Committee, 2005.44.1.1‒3</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Lorna Simpson, whose multimedia work consistently considers themes of identity, race, history, and gender, pairs images and text in this work to viscerally activate viewers’ imaginations about the history of lynching in the United States.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Why might Simpson have included two identical photographs of the same anonymous woman in this work of art instead of using a single photograph? What emotions and thoughts did you experience while reading the text?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 history of lynching in the United States: </a:t>
            </a:r>
          </a:p>
          <a:p>
            <a:r>
              <a:rPr lang="en-US" sz="1200" kern="1200" dirty="0" err="1" smtClean="0">
                <a:solidFill>
                  <a:schemeClr val="tx1"/>
                </a:solidFill>
                <a:effectLst/>
                <a:latin typeface="+mn-lt"/>
                <a:ea typeface="+mn-ea"/>
                <a:cs typeface="+mn-cs"/>
              </a:rPr>
              <a:t>lynchinginamerica.eji.org</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/collection/art-object-page.132078.html</a:t>
            </a:r>
          </a:p>
          <a:p>
            <a:endParaRPr lang="en-US" dirty="0"/>
          </a:p>
        </p:txBody>
      </p:sp>
      <p:sp>
        <p:nvSpPr>
          <p:cNvPr id="4" name="Slide Number Placeholder 3"/>
          <p:cNvSpPr>
            <a:spLocks noGrp="1"/>
          </p:cNvSpPr>
          <p:nvPr>
            <p:ph type="sldNum" sz="quarter" idx="10"/>
          </p:nvPr>
        </p:nvSpPr>
        <p:spPr/>
        <p:txBody>
          <a:bodyPr/>
          <a:lstStyle/>
          <a:p>
            <a:fld id="{A40A0BA8-90D6-0E46-A873-724D79B16AD0}" type="slidenum">
              <a:rPr lang="en-US" smtClean="0"/>
              <a:t>17</a:t>
            </a:fld>
            <a:endParaRPr lang="en-US"/>
          </a:p>
        </p:txBody>
      </p:sp>
    </p:spTree>
    <p:extLst>
      <p:ext uri="{BB962C8B-B14F-4D97-AF65-F5344CB8AC3E}">
        <p14:creationId xmlns:p14="http://schemas.microsoft.com/office/powerpoint/2010/main" val="741785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Deborah Luster, </a:t>
            </a:r>
            <a:r>
              <a:rPr lang="en-US" sz="1200" i="1" kern="1200" dirty="0" smtClean="0">
                <a:solidFill>
                  <a:schemeClr val="tx1"/>
                </a:solidFill>
                <a:effectLst/>
                <a:latin typeface="+mn-lt"/>
                <a:ea typeface="+mn-ea"/>
                <a:cs typeface="+mn-cs"/>
              </a:rPr>
              <a:t>Eddie M. "Fat" </a:t>
            </a:r>
            <a:r>
              <a:rPr lang="en-US" sz="1200" i="1" kern="1200" dirty="0" err="1" smtClean="0">
                <a:solidFill>
                  <a:schemeClr val="tx1"/>
                </a:solidFill>
                <a:effectLst/>
                <a:latin typeface="+mn-lt"/>
                <a:ea typeface="+mn-ea"/>
                <a:cs typeface="+mn-cs"/>
              </a:rPr>
              <a:t>CoCo</a:t>
            </a:r>
            <a:r>
              <a:rPr lang="en-US" sz="1200" i="1" kern="1200" dirty="0" smtClean="0">
                <a:solidFill>
                  <a:schemeClr val="tx1"/>
                </a:solidFill>
                <a:effectLst/>
                <a:latin typeface="+mn-lt"/>
                <a:ea typeface="+mn-ea"/>
                <a:cs typeface="+mn-cs"/>
              </a:rPr>
              <a:t>, Transylvania, Louisiana</a:t>
            </a:r>
            <a:r>
              <a:rPr lang="en-US" sz="1200" kern="1200" dirty="0" smtClean="0">
                <a:solidFill>
                  <a:schemeClr val="tx1"/>
                </a:solidFill>
                <a:effectLst/>
                <a:latin typeface="+mn-lt"/>
                <a:ea typeface="+mn-ea"/>
                <a:cs typeface="+mn-cs"/>
              </a:rPr>
              <a:t>, March 8, 2002, gelatin silver print on aluminum, image: 12.7 × 10 cm (5 × 3 15/16 in.), </a:t>
            </a:r>
            <a:r>
              <a:rPr lang="en-US" sz="1200" kern="1200" dirty="0" smtClean="0">
                <a:solidFill>
                  <a:schemeClr val="tx1"/>
                </a:solidFill>
                <a:latin typeface="+mn-lt"/>
                <a:ea typeface="+mn-ea"/>
                <a:cs typeface="+mn-cs"/>
              </a:rPr>
              <a:t>National Gallery of Art, Washington, </a:t>
            </a:r>
            <a:r>
              <a:rPr lang="en-US" sz="1200" kern="1200" dirty="0" smtClean="0">
                <a:solidFill>
                  <a:schemeClr val="tx1"/>
                </a:solidFill>
                <a:effectLst/>
                <a:latin typeface="+mn-lt"/>
                <a:ea typeface="+mn-ea"/>
                <a:cs typeface="+mn-cs"/>
              </a:rPr>
              <a:t>Gift </a:t>
            </a:r>
            <a:r>
              <a:rPr lang="en-US" sz="1200" kern="1200" dirty="0" smtClean="0">
                <a:solidFill>
                  <a:schemeClr val="tx1"/>
                </a:solidFill>
                <a:effectLst/>
                <a:latin typeface="+mn-lt"/>
                <a:ea typeface="+mn-ea"/>
                <a:cs typeface="+mn-cs"/>
              </a:rPr>
              <a:t>of Julia J. </a:t>
            </a:r>
            <a:r>
              <a:rPr lang="en-US" sz="1200" kern="1200" dirty="0" err="1" smtClean="0">
                <a:solidFill>
                  <a:schemeClr val="tx1"/>
                </a:solidFill>
                <a:effectLst/>
                <a:latin typeface="+mn-lt"/>
                <a:ea typeface="+mn-ea"/>
                <a:cs typeface="+mn-cs"/>
              </a:rPr>
              <a:t>Norrell</a:t>
            </a:r>
            <a:r>
              <a:rPr lang="en-US" sz="1200" kern="1200" dirty="0" smtClean="0">
                <a:solidFill>
                  <a:schemeClr val="tx1"/>
                </a:solidFill>
                <a:effectLst/>
                <a:latin typeface="+mn-lt"/>
                <a:ea typeface="+mn-ea"/>
                <a:cs typeface="+mn-cs"/>
              </a:rPr>
              <a:t>, in Honor of Claude </a:t>
            </a:r>
            <a:r>
              <a:rPr lang="en-US" sz="1200" kern="1200" dirty="0" err="1" smtClean="0">
                <a:solidFill>
                  <a:schemeClr val="tx1"/>
                </a:solidFill>
                <a:effectLst/>
                <a:latin typeface="+mn-lt"/>
                <a:ea typeface="+mn-ea"/>
                <a:cs typeface="+mn-cs"/>
              </a:rPr>
              <a:t>Simard</a:t>
            </a:r>
            <a:r>
              <a:rPr lang="en-US" sz="1200" kern="1200" dirty="0" smtClean="0">
                <a:solidFill>
                  <a:schemeClr val="tx1"/>
                </a:solidFill>
                <a:effectLst/>
                <a:latin typeface="+mn-lt"/>
                <a:ea typeface="+mn-ea"/>
                <a:cs typeface="+mn-cs"/>
              </a:rPr>
              <a:t> and the 25th Anniversary of Photography at the National Gallery of Art © Deborah Luster, Courtesy of the artist and Jack </a:t>
            </a:r>
            <a:r>
              <a:rPr lang="en-US" sz="1200" kern="1200" dirty="0" err="1" smtClean="0">
                <a:solidFill>
                  <a:schemeClr val="tx1"/>
                </a:solidFill>
                <a:effectLst/>
                <a:latin typeface="+mn-lt"/>
                <a:ea typeface="+mn-ea"/>
                <a:cs typeface="+mn-cs"/>
              </a:rPr>
              <a:t>Shainman</a:t>
            </a:r>
            <a:r>
              <a:rPr lang="en-US" sz="1200" kern="1200" dirty="0" smtClean="0">
                <a:solidFill>
                  <a:schemeClr val="tx1"/>
                </a:solidFill>
                <a:effectLst/>
                <a:latin typeface="+mn-lt"/>
                <a:ea typeface="+mn-ea"/>
                <a:cs typeface="+mn-cs"/>
              </a:rPr>
              <a:t> Gallery, New York, 2014.177.242 </a:t>
            </a: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Deborah Luster was one of a few photographers hired to document parishes in northeastern Louisiana in the late 1990s for a federal grant application. As she drove around, deciding what to document, she began to wonder, “Where are all these people?” She started to notice small prisons dotting the landscape. “Maybe they’re all in prison?”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Luster’s stop at one of the prisons led to </a:t>
            </a:r>
            <a:r>
              <a:rPr lang="en-US" sz="1200" i="1" kern="1200" dirty="0" smtClean="0">
                <a:solidFill>
                  <a:schemeClr val="tx1"/>
                </a:solidFill>
                <a:effectLst/>
                <a:latin typeface="+mn-lt"/>
                <a:ea typeface="+mn-ea"/>
                <a:cs typeface="+mn-cs"/>
              </a:rPr>
              <a:t>One Big Self: Prisoners of Louisiana</a:t>
            </a:r>
            <a:r>
              <a:rPr lang="en-US" sz="1200" kern="1200" dirty="0" smtClean="0">
                <a:solidFill>
                  <a:schemeClr val="tx1"/>
                </a:solidFill>
                <a:effectLst/>
                <a:latin typeface="+mn-lt"/>
                <a:ea typeface="+mn-ea"/>
                <a:cs typeface="+mn-cs"/>
              </a:rPr>
              <a:t>, a project in which she documented prisoners held in correctional facilities across Louisiana, including the infamous Angola penitentiary. </a:t>
            </a:r>
            <a:r>
              <a:rPr lang="en-US" sz="1200" kern="1200" dirty="0" smtClean="0">
                <a:solidFill>
                  <a:schemeClr val="tx1"/>
                </a:solidFill>
                <a:effectLst/>
                <a:latin typeface="+mn-lt"/>
                <a:ea typeface="+mn-ea"/>
                <a:cs typeface="+mn-cs"/>
              </a:rPr>
              <a:t>This photograph </a:t>
            </a:r>
            <a:r>
              <a:rPr lang="en-US" sz="1200" kern="1200" smtClean="0">
                <a:solidFill>
                  <a:schemeClr val="tx1"/>
                </a:solidFill>
                <a:effectLst/>
                <a:latin typeface="+mn-lt"/>
                <a:ea typeface="+mn-ea"/>
                <a:cs typeface="+mn-cs"/>
              </a:rPr>
              <a:t>has writing </a:t>
            </a:r>
            <a:r>
              <a:rPr lang="en-US" sz="1200" kern="1200" dirty="0" smtClean="0">
                <a:solidFill>
                  <a:schemeClr val="tx1"/>
                </a:solidFill>
                <a:effectLst/>
                <a:latin typeface="+mn-lt"/>
                <a:ea typeface="+mn-ea"/>
                <a:cs typeface="+mn-cs"/>
              </a:rPr>
              <a:t>on the back, giving us some details about Eddie M. “Fat” </a:t>
            </a:r>
            <a:r>
              <a:rPr lang="en-US" sz="1200" kern="1200" dirty="0" err="1" smtClean="0">
                <a:solidFill>
                  <a:schemeClr val="tx1"/>
                </a:solidFill>
                <a:effectLst/>
                <a:latin typeface="+mn-lt"/>
                <a:ea typeface="+mn-ea"/>
                <a:cs typeface="+mn-cs"/>
              </a:rPr>
              <a:t>CoCo</a:t>
            </a:r>
            <a:r>
              <a:rPr lang="en-US" sz="1200" kern="1200" dirty="0" smtClean="0">
                <a:solidFill>
                  <a:schemeClr val="tx1"/>
                </a:solidFill>
                <a:effectLst/>
                <a:latin typeface="+mn-lt"/>
                <a:ea typeface="+mn-ea"/>
                <a:cs typeface="+mn-cs"/>
              </a:rPr>
              <a:t>, including his future plans: “Be success/Lawyer”</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Eddie chose how he would look for his photograph. Why do you think he chose to wrap himself in a flag?</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Deborah Luster’s </a:t>
            </a:r>
            <a:r>
              <a:rPr lang="en-US" sz="1200" i="1" kern="1200" dirty="0" smtClean="0">
                <a:solidFill>
                  <a:schemeClr val="tx1"/>
                </a:solidFill>
                <a:effectLst/>
                <a:latin typeface="+mn-lt"/>
                <a:ea typeface="+mn-ea"/>
                <a:cs typeface="+mn-cs"/>
              </a:rPr>
              <a:t>One Big Self </a:t>
            </a:r>
            <a:r>
              <a:rPr lang="en-US" sz="1200" kern="1200" dirty="0" smtClean="0">
                <a:solidFill>
                  <a:schemeClr val="tx1"/>
                </a:solidFill>
                <a:effectLst/>
                <a:latin typeface="+mn-lt"/>
                <a:ea typeface="+mn-ea"/>
                <a:cs typeface="+mn-cs"/>
              </a:rPr>
              <a:t>is directly related to the phenomenon of mass incarceration in the United States. For deeper explorations of mass incarceration, see:</a:t>
            </a:r>
          </a:p>
          <a:p>
            <a:pPr lvl="0"/>
            <a:r>
              <a:rPr lang="en-US" sz="1200" kern="1200" dirty="0" smtClean="0">
                <a:solidFill>
                  <a:schemeClr val="tx1"/>
                </a:solidFill>
                <a:effectLst/>
                <a:latin typeface="+mn-lt"/>
                <a:ea typeface="+mn-ea"/>
                <a:cs typeface="+mn-cs"/>
              </a:rPr>
              <a:t>Michelle Alexander, </a:t>
            </a:r>
            <a:r>
              <a:rPr lang="en-US" sz="1200" i="1" kern="1200" dirty="0" smtClean="0">
                <a:solidFill>
                  <a:schemeClr val="tx1"/>
                </a:solidFill>
                <a:effectLst/>
                <a:latin typeface="+mn-lt"/>
                <a:ea typeface="+mn-ea"/>
                <a:cs typeface="+mn-cs"/>
              </a:rPr>
              <a:t>The New Jim Crow: Mass Incarceration in the Age of Colorblindness</a:t>
            </a:r>
            <a:r>
              <a:rPr lang="en-US" sz="1200" kern="1200" dirty="0" smtClean="0">
                <a:solidFill>
                  <a:schemeClr val="tx1"/>
                </a:solidFill>
                <a:effectLst/>
                <a:latin typeface="+mn-lt"/>
                <a:ea typeface="+mn-ea"/>
                <a:cs typeface="+mn-cs"/>
              </a:rPr>
              <a:t> (New York: New Press, 2012) </a:t>
            </a:r>
          </a:p>
          <a:p>
            <a:pPr lvl="0"/>
            <a:r>
              <a:rPr lang="en-US" sz="1200" kern="1200" dirty="0" smtClean="0">
                <a:solidFill>
                  <a:schemeClr val="tx1"/>
                </a:solidFill>
                <a:effectLst/>
                <a:latin typeface="+mn-lt"/>
                <a:ea typeface="+mn-ea"/>
                <a:cs typeface="+mn-cs"/>
              </a:rPr>
              <a:t>Ta-</a:t>
            </a:r>
            <a:r>
              <a:rPr lang="en-US" sz="1200" kern="1200" dirty="0" err="1" smtClean="0">
                <a:solidFill>
                  <a:schemeClr val="tx1"/>
                </a:solidFill>
                <a:effectLst/>
                <a:latin typeface="+mn-lt"/>
                <a:ea typeface="+mn-ea"/>
                <a:cs typeface="+mn-cs"/>
              </a:rPr>
              <a:t>Nehisi</a:t>
            </a:r>
            <a:r>
              <a:rPr lang="en-US" sz="1200" kern="1200" dirty="0" smtClean="0">
                <a:solidFill>
                  <a:schemeClr val="tx1"/>
                </a:solidFill>
                <a:effectLst/>
                <a:latin typeface="+mn-lt"/>
                <a:ea typeface="+mn-ea"/>
                <a:cs typeface="+mn-cs"/>
              </a:rPr>
              <a:t> Coates, “The Black Family in the Age of Mass Incarceration,” </a:t>
            </a:r>
            <a:r>
              <a:rPr lang="en-US" sz="1200" i="1" kern="1200" dirty="0" smtClean="0">
                <a:solidFill>
                  <a:schemeClr val="tx1"/>
                </a:solidFill>
                <a:effectLst/>
                <a:latin typeface="+mn-lt"/>
                <a:ea typeface="+mn-ea"/>
                <a:cs typeface="+mn-cs"/>
              </a:rPr>
              <a:t>The Atlantic</a:t>
            </a:r>
            <a:r>
              <a:rPr lang="en-US" sz="1200" kern="1200" dirty="0" smtClean="0">
                <a:solidFill>
                  <a:schemeClr val="tx1"/>
                </a:solidFill>
                <a:effectLst/>
                <a:latin typeface="+mn-lt"/>
                <a:ea typeface="+mn-ea"/>
                <a:cs typeface="+mn-cs"/>
              </a:rPr>
              <a:t>, October 2015</a:t>
            </a:r>
          </a:p>
          <a:p>
            <a:pPr lvl="0"/>
            <a:r>
              <a:rPr lang="en-US" sz="1200" kern="1200" dirty="0" smtClean="0">
                <a:solidFill>
                  <a:schemeClr val="tx1"/>
                </a:solidFill>
                <a:effectLst/>
                <a:latin typeface="+mn-lt"/>
                <a:ea typeface="+mn-ea"/>
                <a:cs typeface="+mn-cs"/>
              </a:rPr>
              <a:t>Chris Hedges, “Why Mass Incarceration Defines Us as a Society,” </a:t>
            </a:r>
            <a:r>
              <a:rPr lang="en-US" sz="1200" i="1" kern="1200" dirty="0" smtClean="0">
                <a:solidFill>
                  <a:schemeClr val="tx1"/>
                </a:solidFill>
                <a:effectLst/>
                <a:latin typeface="+mn-lt"/>
                <a:ea typeface="+mn-ea"/>
                <a:cs typeface="+mn-cs"/>
              </a:rPr>
              <a:t>Smithsonian Magazine</a:t>
            </a:r>
            <a:r>
              <a:rPr lang="en-US" sz="1200" kern="1200" dirty="0" smtClean="0">
                <a:solidFill>
                  <a:schemeClr val="tx1"/>
                </a:solidFill>
                <a:effectLst/>
                <a:latin typeface="+mn-lt"/>
                <a:ea typeface="+mn-ea"/>
                <a:cs typeface="+mn-cs"/>
              </a:rPr>
              <a:t>, December 2012</a:t>
            </a:r>
          </a:p>
          <a:p>
            <a:pPr lvl="0"/>
            <a:r>
              <a:rPr lang="en-US" sz="1200" kern="1200" dirty="0" smtClean="0">
                <a:solidFill>
                  <a:schemeClr val="tx1"/>
                </a:solidFill>
                <a:effectLst/>
                <a:latin typeface="+mn-lt"/>
                <a:ea typeface="+mn-ea"/>
                <a:cs typeface="+mn-cs"/>
              </a:rPr>
              <a:t>Adam </a:t>
            </a:r>
            <a:r>
              <a:rPr lang="en-US" sz="1200" kern="1200" dirty="0" err="1" smtClean="0">
                <a:solidFill>
                  <a:schemeClr val="tx1"/>
                </a:solidFill>
                <a:effectLst/>
                <a:latin typeface="+mn-lt"/>
                <a:ea typeface="+mn-ea"/>
                <a:cs typeface="+mn-cs"/>
              </a:rPr>
              <a:t>Gopnik</a:t>
            </a:r>
            <a:r>
              <a:rPr lang="en-US" sz="1200" kern="1200" dirty="0" smtClean="0">
                <a:solidFill>
                  <a:schemeClr val="tx1"/>
                </a:solidFill>
                <a:effectLst/>
                <a:latin typeface="+mn-lt"/>
                <a:ea typeface="+mn-ea"/>
                <a:cs typeface="+mn-cs"/>
              </a:rPr>
              <a:t>, “How We Misunderstand Mass Incarceration,” </a:t>
            </a:r>
            <a:r>
              <a:rPr lang="en-US" sz="1200" i="1" kern="1200" dirty="0" smtClean="0">
                <a:solidFill>
                  <a:schemeClr val="tx1"/>
                </a:solidFill>
                <a:effectLst/>
                <a:latin typeface="+mn-lt"/>
                <a:ea typeface="+mn-ea"/>
                <a:cs typeface="+mn-cs"/>
              </a:rPr>
              <a:t>The New Yorker</a:t>
            </a:r>
            <a:r>
              <a:rPr lang="en-US" sz="1200" kern="1200" dirty="0" smtClean="0">
                <a:solidFill>
                  <a:schemeClr val="tx1"/>
                </a:solidFill>
                <a:effectLst/>
                <a:latin typeface="+mn-lt"/>
                <a:ea typeface="+mn-ea"/>
                <a:cs typeface="+mn-cs"/>
              </a:rPr>
              <a:t>, April 10, 2017</a:t>
            </a:r>
          </a:p>
          <a:p>
            <a:pPr lvl="0"/>
            <a:r>
              <a:rPr lang="en-US" sz="1200" kern="1200" dirty="0" smtClean="0">
                <a:solidFill>
                  <a:schemeClr val="tx1"/>
                </a:solidFill>
                <a:effectLst/>
                <a:latin typeface="+mn-lt"/>
                <a:ea typeface="+mn-ea"/>
                <a:cs typeface="+mn-cs"/>
              </a:rPr>
              <a:t>Sesame Street “Incarceration” toolkit series: </a:t>
            </a:r>
            <a:r>
              <a:rPr lang="en-US" sz="1200" kern="1200" dirty="0" err="1" smtClean="0">
                <a:solidFill>
                  <a:schemeClr val="tx1"/>
                </a:solidFill>
                <a:effectLst/>
                <a:latin typeface="+mn-lt"/>
                <a:ea typeface="+mn-ea"/>
                <a:cs typeface="+mn-cs"/>
              </a:rPr>
              <a:t>www.sesamestreet.org</a:t>
            </a:r>
            <a:r>
              <a:rPr lang="en-US" sz="1200" kern="1200" dirty="0" smtClean="0">
                <a:solidFill>
                  <a:schemeClr val="tx1"/>
                </a:solidFill>
                <a:effectLst/>
                <a:latin typeface="+mn-lt"/>
                <a:ea typeface="+mn-ea"/>
                <a:cs typeface="+mn-cs"/>
              </a:rPr>
              <a:t>/toolkits/incarceration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Deborah Luster’s </a:t>
            </a:r>
            <a:r>
              <a:rPr lang="en-US" sz="1200" i="1" kern="1200" dirty="0" smtClean="0">
                <a:solidFill>
                  <a:schemeClr val="tx1"/>
                </a:solidFill>
                <a:effectLst/>
                <a:latin typeface="+mn-lt"/>
                <a:ea typeface="+mn-ea"/>
                <a:cs typeface="+mn-cs"/>
              </a:rPr>
              <a:t>One Big Self</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/features/one-big-</a:t>
            </a:r>
            <a:r>
              <a:rPr lang="en-US" sz="1200" kern="1200" dirty="0" err="1" smtClean="0">
                <a:solidFill>
                  <a:schemeClr val="tx1"/>
                </a:solidFill>
                <a:effectLst/>
                <a:latin typeface="+mn-lt"/>
                <a:ea typeface="+mn-ea"/>
                <a:cs typeface="+mn-cs"/>
              </a:rPr>
              <a:t>self.html</a:t>
            </a:r>
            <a:r>
              <a:rPr lang="en-US" sz="1200" kern="1200" dirty="0" smtClean="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A40A0BA8-90D6-0E46-A873-724D79B16AD0}" type="slidenum">
              <a:rPr lang="en-US" smtClean="0"/>
              <a:t>18</a:t>
            </a:fld>
            <a:endParaRPr lang="en-US"/>
          </a:p>
        </p:txBody>
      </p:sp>
    </p:spTree>
    <p:extLst>
      <p:ext uri="{BB962C8B-B14F-4D97-AF65-F5344CB8AC3E}">
        <p14:creationId xmlns:p14="http://schemas.microsoft.com/office/powerpoint/2010/main" val="17363880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Richard Serra, </a:t>
            </a:r>
            <a:r>
              <a:rPr lang="en-US" sz="1200" i="1" kern="1200" dirty="0" smtClean="0">
                <a:solidFill>
                  <a:schemeClr val="tx1"/>
                </a:solidFill>
                <a:effectLst/>
                <a:latin typeface="+mn-lt"/>
                <a:ea typeface="+mn-ea"/>
                <a:cs typeface="+mn-cs"/>
              </a:rPr>
              <a:t>Abu Ghraib</a:t>
            </a:r>
            <a:r>
              <a:rPr lang="en-US" sz="1200" kern="1200" dirty="0" smtClean="0">
                <a:solidFill>
                  <a:schemeClr val="tx1"/>
                </a:solidFill>
                <a:effectLst/>
                <a:latin typeface="+mn-lt"/>
                <a:ea typeface="+mn-ea"/>
                <a:cs typeface="+mn-cs"/>
              </a:rPr>
              <a:t>, 2004, lithograph in black on wove paper, overall: 50.8 × 37 cm (20 × 14 9/16 in.), National Gallery of Art, Washington, Gift of Joan and David Maxwell, 2005.97.10</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April 2004, CBS News published photographs showing prisoner torture and abuse conducted by US CIA and military personnel at Abu Ghraib prison in Iraq. These photographs led to widespread investigations revealing a systematic pattern of human rights violations and convictions of multiple US soldiers.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Compare Richard Serra’s </a:t>
            </a:r>
            <a:r>
              <a:rPr lang="en-US" sz="1200" i="1" kern="1200" dirty="0" smtClean="0">
                <a:solidFill>
                  <a:schemeClr val="tx1"/>
                </a:solidFill>
                <a:effectLst/>
                <a:latin typeface="+mn-lt"/>
                <a:ea typeface="+mn-ea"/>
                <a:cs typeface="+mn-cs"/>
              </a:rPr>
              <a:t>Abu Ghraib</a:t>
            </a:r>
            <a:r>
              <a:rPr lang="en-US" sz="1200" kern="1200" dirty="0" smtClean="0">
                <a:solidFill>
                  <a:schemeClr val="tx1"/>
                </a:solidFill>
                <a:effectLst/>
                <a:latin typeface="+mn-lt"/>
                <a:ea typeface="+mn-ea"/>
                <a:cs typeface="+mn-cs"/>
              </a:rPr>
              <a:t> with the original source photograph of a hooded and abused detainee. (Please note that the photograph and related images may be disturbing to you and your students: </a:t>
            </a:r>
            <a:r>
              <a:rPr lang="en-US" sz="1200" kern="1200" dirty="0" err="1" smtClean="0">
                <a:solidFill>
                  <a:schemeClr val="tx1"/>
                </a:solidFill>
                <a:effectLst/>
                <a:latin typeface="+mn-lt"/>
                <a:ea typeface="+mn-ea"/>
                <a:cs typeface="+mn-cs"/>
              </a:rPr>
              <a:t>en.wikipedia.org</a:t>
            </a:r>
            <a:r>
              <a:rPr lang="en-US" sz="1200" kern="1200" dirty="0" smtClean="0">
                <a:solidFill>
                  <a:schemeClr val="tx1"/>
                </a:solidFill>
                <a:effectLst/>
                <a:latin typeface="+mn-lt"/>
                <a:ea typeface="+mn-ea"/>
                <a:cs typeface="+mn-cs"/>
              </a:rPr>
              <a:t>/wiki/</a:t>
            </a:r>
            <a:r>
              <a:rPr lang="en-US" sz="1200" kern="1200" dirty="0" err="1" smtClean="0">
                <a:solidFill>
                  <a:schemeClr val="tx1"/>
                </a:solidFill>
                <a:effectLst/>
                <a:latin typeface="+mn-lt"/>
                <a:ea typeface="+mn-ea"/>
                <a:cs typeface="+mn-cs"/>
              </a:rPr>
              <a:t>Abu_Ghraib_torture_and_prisoner_abuse</a:t>
            </a:r>
            <a:r>
              <a:rPr lang="en-US" sz="1200" kern="1200" dirty="0" smtClean="0">
                <a:solidFill>
                  <a:schemeClr val="tx1"/>
                </a:solidFill>
                <a:effectLst/>
                <a:latin typeface="+mn-lt"/>
                <a:ea typeface="+mn-ea"/>
                <a:cs typeface="+mn-cs"/>
              </a:rPr>
              <a:t>) How are they similar and different? Which image is more powerful to you?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/collection/art-object-page.132595.html</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A40A0BA8-90D6-0E46-A873-724D79B16AD0}" type="slidenum">
              <a:rPr lang="en-US" smtClean="0"/>
              <a:t>19</a:t>
            </a:fld>
            <a:endParaRPr lang="en-US"/>
          </a:p>
        </p:txBody>
      </p:sp>
    </p:spTree>
    <p:extLst>
      <p:ext uri="{BB962C8B-B14F-4D97-AF65-F5344CB8AC3E}">
        <p14:creationId xmlns:p14="http://schemas.microsoft.com/office/powerpoint/2010/main" val="17363880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Guerrilla Girls, </a:t>
            </a:r>
            <a:r>
              <a:rPr lang="en-US" sz="1200" i="1" kern="1200" dirty="0" smtClean="0">
                <a:solidFill>
                  <a:schemeClr val="tx1"/>
                </a:solidFill>
                <a:effectLst/>
                <a:latin typeface="+mn-lt"/>
                <a:ea typeface="+mn-ea"/>
                <a:cs typeface="+mn-cs"/>
              </a:rPr>
              <a:t>Horror on the National Mall!</a:t>
            </a:r>
            <a:r>
              <a:rPr lang="en-US" sz="1200" kern="1200" dirty="0" smtClean="0">
                <a:solidFill>
                  <a:schemeClr val="tx1"/>
                </a:solidFill>
                <a:effectLst/>
                <a:latin typeface="+mn-lt"/>
                <a:ea typeface="+mn-ea"/>
                <a:cs typeface="+mn-cs"/>
              </a:rPr>
              <a:t>, 2007, color digital photograph on wove paper, </a:t>
            </a:r>
            <a:r>
              <a:rPr lang="en-US" sz="1200" kern="1200" dirty="0" smtClean="0">
                <a:solidFill>
                  <a:schemeClr val="tx1"/>
                </a:solidFill>
                <a:latin typeface="+mn-lt"/>
                <a:ea typeface="+mn-ea"/>
                <a:cs typeface="+mn-cs"/>
              </a:rPr>
              <a:t>National Gallery of Art, Washington, </a:t>
            </a:r>
            <a:r>
              <a:rPr lang="en-US" sz="1200" kern="1200" dirty="0" smtClean="0">
                <a:solidFill>
                  <a:schemeClr val="tx1"/>
                </a:solidFill>
                <a:effectLst/>
                <a:latin typeface="+mn-lt"/>
                <a:ea typeface="+mn-ea"/>
                <a:cs typeface="+mn-cs"/>
              </a:rPr>
              <a:t>Gift </a:t>
            </a:r>
            <a:r>
              <a:rPr lang="en-US" sz="1200" kern="1200" dirty="0" smtClean="0">
                <a:solidFill>
                  <a:schemeClr val="tx1"/>
                </a:solidFill>
                <a:effectLst/>
                <a:latin typeface="+mn-lt"/>
                <a:ea typeface="+mn-ea"/>
                <a:cs typeface="+mn-cs"/>
              </a:rPr>
              <a:t>of the Gallery Girls in support of the Guerrilla Girls, </a:t>
            </a:r>
            <a:r>
              <a:rPr lang="en-US" sz="1200" kern="1200" dirty="0" smtClean="0">
                <a:solidFill>
                  <a:schemeClr val="tx1"/>
                </a:solidFill>
                <a:effectLst/>
                <a:latin typeface="+mn-lt"/>
                <a:ea typeface="+mn-ea"/>
                <a:cs typeface="+mn-cs"/>
              </a:rPr>
              <a:t>2007.101.31</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Guerrilla Girls are an anonymous group of female artists whose works protest the lack of gender and racial equality in museums, including the National Gallery of Art. Their work challenges discriminatory practices on the part of museums in collecting, exhibiting, publishing, and hiring.</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Why might the Guerrilla Girls have used the structure of a sensational tabloid to create </a:t>
            </a:r>
            <a:r>
              <a:rPr lang="en-US" sz="1200" i="1" kern="1200" dirty="0" smtClean="0">
                <a:solidFill>
                  <a:schemeClr val="tx1"/>
                </a:solidFill>
                <a:effectLst/>
                <a:latin typeface="+mn-lt"/>
                <a:ea typeface="+mn-ea"/>
                <a:cs typeface="+mn-cs"/>
              </a:rPr>
              <a:t>Horror on the National Mall!</a:t>
            </a:r>
            <a:r>
              <a:rPr lang="en-US" sz="1200" kern="1200" dirty="0" smtClean="0">
                <a:solidFill>
                  <a:schemeClr val="tx1"/>
                </a:solidFill>
                <a:effectLst/>
                <a:latin typeface="+mn-lt"/>
                <a:ea typeface="+mn-ea"/>
                <a:cs typeface="+mn-cs"/>
              </a:rPr>
              <a:t>? Compare this “tabloid” and its content to the design of supermarket tabloids and the kinds of news they typically report.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/collection/art-object-page.139880.html</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A40A0BA8-90D6-0E46-A873-724D79B16AD0}" type="slidenum">
              <a:rPr lang="en-US" smtClean="0"/>
              <a:t>20</a:t>
            </a:fld>
            <a:endParaRPr lang="en-US"/>
          </a:p>
        </p:txBody>
      </p:sp>
    </p:spTree>
    <p:extLst>
      <p:ext uri="{BB962C8B-B14F-4D97-AF65-F5344CB8AC3E}">
        <p14:creationId xmlns:p14="http://schemas.microsoft.com/office/powerpoint/2010/main" val="42249391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Jenny </a:t>
            </a:r>
            <a:r>
              <a:rPr lang="en-US" sz="1200" kern="1200" dirty="0" err="1" smtClean="0">
                <a:solidFill>
                  <a:schemeClr val="tx1"/>
                </a:solidFill>
                <a:effectLst/>
                <a:latin typeface="+mn-lt"/>
                <a:ea typeface="+mn-ea"/>
                <a:cs typeface="+mn-cs"/>
              </a:rPr>
              <a:t>Holzer</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Left Palm and Knife Edge 000417, </a:t>
            </a:r>
            <a:r>
              <a:rPr lang="en-US" sz="1200" kern="1200" dirty="0" smtClean="0">
                <a:solidFill>
                  <a:schemeClr val="tx1"/>
                </a:solidFill>
                <a:effectLst/>
                <a:latin typeface="+mn-lt"/>
                <a:ea typeface="+mn-ea"/>
                <a:cs typeface="+mn-cs"/>
              </a:rPr>
              <a:t>2007, oil on linen, overall: 147.32 × 111.76 cm (58 × 44 in.), National Gallery of Art, Washington, Gift of the Artist © Jenny </a:t>
            </a:r>
            <a:r>
              <a:rPr lang="en-US" sz="1200" kern="1200" dirty="0" err="1" smtClean="0">
                <a:solidFill>
                  <a:schemeClr val="tx1"/>
                </a:solidFill>
                <a:effectLst/>
                <a:latin typeface="+mn-lt"/>
                <a:ea typeface="+mn-ea"/>
                <a:cs typeface="+mn-cs"/>
              </a:rPr>
              <a:t>Holzer</a:t>
            </a:r>
            <a:r>
              <a:rPr lang="en-US" sz="1200" kern="1200" dirty="0" smtClean="0">
                <a:solidFill>
                  <a:schemeClr val="tx1"/>
                </a:solidFill>
                <a:effectLst/>
                <a:latin typeface="+mn-lt"/>
                <a:ea typeface="+mn-ea"/>
                <a:cs typeface="+mn-cs"/>
              </a:rPr>
              <a:t>, 2010.78.3</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Left Palm and Knife Edge</a:t>
            </a:r>
            <a:r>
              <a:rPr lang="en-US" sz="1200" kern="1200" dirty="0" smtClean="0">
                <a:solidFill>
                  <a:schemeClr val="tx1"/>
                </a:solidFill>
                <a:effectLst/>
                <a:latin typeface="+mn-lt"/>
                <a:ea typeface="+mn-ea"/>
                <a:cs typeface="+mn-cs"/>
              </a:rPr>
              <a:t> is part of a series of works of art by Jenny </a:t>
            </a:r>
            <a:r>
              <a:rPr lang="en-US" sz="1200" kern="1200" dirty="0" err="1" smtClean="0">
                <a:solidFill>
                  <a:schemeClr val="tx1"/>
                </a:solidFill>
                <a:effectLst/>
                <a:latin typeface="+mn-lt"/>
                <a:ea typeface="+mn-ea"/>
                <a:cs typeface="+mn-cs"/>
              </a:rPr>
              <a:t>Holzer</a:t>
            </a:r>
            <a:r>
              <a:rPr lang="en-US" sz="1200" kern="1200" dirty="0" smtClean="0">
                <a:solidFill>
                  <a:schemeClr val="tx1"/>
                </a:solidFill>
                <a:effectLst/>
                <a:latin typeface="+mn-lt"/>
                <a:ea typeface="+mn-ea"/>
                <a:cs typeface="+mn-cs"/>
              </a:rPr>
              <a:t> called </a:t>
            </a:r>
            <a:r>
              <a:rPr lang="en-US" sz="1200" i="1" kern="1200" dirty="0" smtClean="0">
                <a:solidFill>
                  <a:schemeClr val="tx1"/>
                </a:solidFill>
                <a:effectLst/>
                <a:latin typeface="+mn-lt"/>
                <a:ea typeface="+mn-ea"/>
                <a:cs typeface="+mn-cs"/>
              </a:rPr>
              <a:t>Redaction Series</a:t>
            </a:r>
            <a:r>
              <a:rPr lang="en-US" sz="1200" kern="1200" dirty="0" smtClean="0">
                <a:solidFill>
                  <a:schemeClr val="tx1"/>
                </a:solidFill>
                <a:effectLst/>
                <a:latin typeface="+mn-lt"/>
                <a:ea typeface="+mn-ea"/>
                <a:cs typeface="+mn-cs"/>
              </a:rPr>
              <a:t> that features reproductions of declassified US government documents related to military activity in the Middle East.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redacted handprint shown here is that of a US soldier who was charged with detainee abuse.</a:t>
            </a:r>
          </a:p>
          <a:p>
            <a:r>
              <a:rPr lang="en-US" sz="1200" kern="1200" dirty="0" smtClean="0">
                <a:solidFill>
                  <a:schemeClr val="tx1"/>
                </a:solidFill>
                <a:effectLst/>
                <a:latin typeface="+mn-lt"/>
                <a:ea typeface="+mn-ea"/>
                <a:cs typeface="+mn-cs"/>
              </a:rPr>
              <a:t> </a:t>
            </a:r>
          </a:p>
          <a:p>
            <a:r>
              <a:rPr lang="en-US" sz="1200" kern="1200" dirty="0" err="1" smtClean="0">
                <a:solidFill>
                  <a:schemeClr val="tx1"/>
                </a:solidFill>
                <a:effectLst/>
                <a:latin typeface="+mn-lt"/>
                <a:ea typeface="+mn-ea"/>
                <a:cs typeface="+mn-cs"/>
              </a:rPr>
              <a:t>Holzer</a:t>
            </a:r>
            <a:r>
              <a:rPr lang="en-US" sz="1200" kern="1200" dirty="0" smtClean="0">
                <a:solidFill>
                  <a:schemeClr val="tx1"/>
                </a:solidFill>
                <a:effectLst/>
                <a:latin typeface="+mn-lt"/>
                <a:ea typeface="+mn-ea"/>
                <a:cs typeface="+mn-cs"/>
              </a:rPr>
              <a:t> said she used a painted canvas as the ground for the series because “people take them [paintings] seriously,” more so than declassified information. </a:t>
            </a:r>
            <a:r>
              <a:rPr lang="en-US" sz="1200" kern="1200" dirty="0" err="1" smtClean="0">
                <a:solidFill>
                  <a:schemeClr val="tx1"/>
                </a:solidFill>
                <a:effectLst/>
                <a:latin typeface="+mn-lt"/>
                <a:ea typeface="+mn-ea"/>
                <a:cs typeface="+mn-cs"/>
              </a:rPr>
              <a:t>Holzer</a:t>
            </a:r>
            <a:r>
              <a:rPr lang="en-US" sz="1200" kern="1200" dirty="0" smtClean="0">
                <a:solidFill>
                  <a:schemeClr val="tx1"/>
                </a:solidFill>
                <a:effectLst/>
                <a:latin typeface="+mn-lt"/>
                <a:ea typeface="+mn-ea"/>
                <a:cs typeface="+mn-cs"/>
              </a:rPr>
              <a:t> also said this work of art functions as a form of protest. Do you agree or disagree with </a:t>
            </a:r>
            <a:r>
              <a:rPr lang="en-US" sz="1200" kern="1200" dirty="0" err="1" smtClean="0">
                <a:solidFill>
                  <a:schemeClr val="tx1"/>
                </a:solidFill>
                <a:effectLst/>
                <a:latin typeface="+mn-lt"/>
                <a:ea typeface="+mn-ea"/>
                <a:cs typeface="+mn-cs"/>
              </a:rPr>
              <a:t>Holzer’s</a:t>
            </a:r>
            <a:r>
              <a:rPr lang="en-US" sz="1200" kern="1200" dirty="0" smtClean="0">
                <a:solidFill>
                  <a:schemeClr val="tx1"/>
                </a:solidFill>
                <a:effectLst/>
                <a:latin typeface="+mn-lt"/>
                <a:ea typeface="+mn-ea"/>
                <a:cs typeface="+mn-cs"/>
              </a:rPr>
              <a:t> statements? Why or why not?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/collection/art-object-page.152277.html</a:t>
            </a:r>
          </a:p>
          <a:p>
            <a:endParaRPr lang="en-US" dirty="0"/>
          </a:p>
        </p:txBody>
      </p:sp>
      <p:sp>
        <p:nvSpPr>
          <p:cNvPr id="4" name="Slide Number Placeholder 3"/>
          <p:cNvSpPr>
            <a:spLocks noGrp="1"/>
          </p:cNvSpPr>
          <p:nvPr>
            <p:ph type="sldNum" sz="quarter" idx="10"/>
          </p:nvPr>
        </p:nvSpPr>
        <p:spPr/>
        <p:txBody>
          <a:bodyPr/>
          <a:lstStyle/>
          <a:p>
            <a:fld id="{A40A0BA8-90D6-0E46-A873-724D79B16AD0}" type="slidenum">
              <a:rPr lang="en-US" smtClean="0"/>
              <a:t>21</a:t>
            </a:fld>
            <a:endParaRPr lang="en-US"/>
          </a:p>
        </p:txBody>
      </p:sp>
    </p:spTree>
    <p:extLst>
      <p:ext uri="{BB962C8B-B14F-4D97-AF65-F5344CB8AC3E}">
        <p14:creationId xmlns:p14="http://schemas.microsoft.com/office/powerpoint/2010/main" val="2838720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Lewis Hine, </a:t>
            </a:r>
            <a:r>
              <a:rPr lang="en-US" sz="1200" i="1" kern="1200" dirty="0" smtClean="0">
                <a:solidFill>
                  <a:schemeClr val="tx1"/>
                </a:solidFill>
                <a:effectLst/>
                <a:latin typeface="+mn-lt"/>
                <a:ea typeface="+mn-ea"/>
                <a:cs typeface="+mn-cs"/>
              </a:rPr>
              <a:t>Addie Card, 12 years old. Spinner in cotton mill, North </a:t>
            </a:r>
            <a:r>
              <a:rPr lang="en-US" sz="1200" i="1" kern="1200" dirty="0" err="1" smtClean="0">
                <a:solidFill>
                  <a:schemeClr val="tx1"/>
                </a:solidFill>
                <a:effectLst/>
                <a:latin typeface="+mn-lt"/>
                <a:ea typeface="+mn-ea"/>
                <a:cs typeface="+mn-cs"/>
              </a:rPr>
              <a:t>Pownal</a:t>
            </a:r>
            <a:r>
              <a:rPr lang="en-US" sz="1200" i="1" kern="1200" dirty="0" smtClean="0">
                <a:solidFill>
                  <a:schemeClr val="tx1"/>
                </a:solidFill>
                <a:effectLst/>
                <a:latin typeface="+mn-lt"/>
                <a:ea typeface="+mn-ea"/>
                <a:cs typeface="+mn-cs"/>
              </a:rPr>
              <a:t>, Vermont</a:t>
            </a:r>
            <a:r>
              <a:rPr lang="en-US" sz="1200" kern="1200" dirty="0" smtClean="0">
                <a:solidFill>
                  <a:schemeClr val="tx1"/>
                </a:solidFill>
                <a:effectLst/>
                <a:latin typeface="+mn-lt"/>
                <a:ea typeface="+mn-ea"/>
                <a:cs typeface="+mn-cs"/>
              </a:rPr>
              <a:t>, 1910, gelatin silver print, image: 24.1 × 19.2 cm (9 1/2 × 7 9/16 in.), National Gallery of Art, Washington, </a:t>
            </a:r>
            <a:r>
              <a:rPr lang="en-US" sz="1200" kern="1200" dirty="0" err="1" smtClean="0">
                <a:solidFill>
                  <a:schemeClr val="tx1"/>
                </a:solidFill>
                <a:effectLst/>
                <a:latin typeface="+mn-lt"/>
                <a:ea typeface="+mn-ea"/>
                <a:cs typeface="+mn-cs"/>
              </a:rPr>
              <a:t>Pepita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Milmore</a:t>
            </a:r>
            <a:r>
              <a:rPr lang="en-US" sz="1200" kern="1200" dirty="0" smtClean="0">
                <a:solidFill>
                  <a:schemeClr val="tx1"/>
                </a:solidFill>
                <a:effectLst/>
                <a:latin typeface="+mn-lt"/>
                <a:ea typeface="+mn-ea"/>
                <a:cs typeface="+mn-cs"/>
              </a:rPr>
              <a:t> Memorial Fund, 2014.164.1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Addie Card is one of the many thousands of child workers Lewis Hine documented for the National Child Labor Committee from 1908 to 1924. The organization hired him to investigate and photograph child labor practices across the country.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Look closely at this photograph. What can you learn about child labor in the early 20th century from the depiction of Addie?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Lewis Hine and his photography:</a:t>
            </a:r>
          </a:p>
          <a:p>
            <a:r>
              <a:rPr lang="en-US" sz="1200" kern="1200" dirty="0" err="1" smtClean="0">
                <a:solidFill>
                  <a:schemeClr val="tx1"/>
                </a:solidFill>
                <a:effectLst/>
                <a:latin typeface="+mn-lt"/>
                <a:ea typeface="+mn-ea"/>
                <a:cs typeface="+mn-cs"/>
              </a:rPr>
              <a:t>www.archives.gov</a:t>
            </a:r>
            <a:r>
              <a:rPr lang="en-US" sz="1200" kern="1200" dirty="0" smtClean="0">
                <a:solidFill>
                  <a:schemeClr val="tx1"/>
                </a:solidFill>
                <a:effectLst/>
                <a:latin typeface="+mn-lt"/>
                <a:ea typeface="+mn-ea"/>
                <a:cs typeface="+mn-cs"/>
              </a:rPr>
              <a:t>/education/lessons/</a:t>
            </a:r>
            <a:r>
              <a:rPr lang="en-US" sz="1200" kern="1200" dirty="0" err="1" smtClean="0">
                <a:solidFill>
                  <a:schemeClr val="tx1"/>
                </a:solidFill>
                <a:effectLst/>
                <a:latin typeface="+mn-lt"/>
                <a:ea typeface="+mn-ea"/>
                <a:cs typeface="+mn-cs"/>
              </a:rPr>
              <a:t>hine</a:t>
            </a:r>
            <a:r>
              <a:rPr lang="en-US" sz="1200" kern="1200" dirty="0" smtClean="0">
                <a:solidFill>
                  <a:schemeClr val="tx1"/>
                </a:solidFill>
                <a:effectLst/>
                <a:latin typeface="+mn-lt"/>
                <a:ea typeface="+mn-ea"/>
                <a:cs typeface="+mn-cs"/>
              </a:rPr>
              <a:t>-photos </a:t>
            </a:r>
          </a:p>
          <a:p>
            <a:r>
              <a:rPr lang="en-US" sz="1200" kern="1200" dirty="0" err="1" smtClean="0">
                <a:solidFill>
                  <a:schemeClr val="tx1"/>
                </a:solidFill>
                <a:effectLst/>
                <a:latin typeface="+mn-lt"/>
                <a:ea typeface="+mn-ea"/>
                <a:cs typeface="+mn-cs"/>
              </a:rPr>
              <a:t>www.loc.gov</a:t>
            </a:r>
            <a:r>
              <a:rPr lang="en-US" sz="1200" kern="1200" dirty="0" smtClean="0">
                <a:solidFill>
                  <a:schemeClr val="tx1"/>
                </a:solidFill>
                <a:effectLst/>
                <a:latin typeface="+mn-lt"/>
                <a:ea typeface="+mn-ea"/>
                <a:cs typeface="+mn-cs"/>
              </a:rPr>
              <a:t>/pictures/collection/</a:t>
            </a:r>
            <a:r>
              <a:rPr lang="en-US" sz="1200" kern="1200" dirty="0" err="1" smtClean="0">
                <a:solidFill>
                  <a:schemeClr val="tx1"/>
                </a:solidFill>
                <a:effectLst/>
                <a:latin typeface="+mn-lt"/>
                <a:ea typeface="+mn-ea"/>
                <a:cs typeface="+mn-cs"/>
              </a:rPr>
              <a:t>nclc</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background.html</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Elizabeth Winthrop, </a:t>
            </a:r>
            <a:r>
              <a:rPr lang="en-US" sz="1200" i="1" kern="1200" dirty="0" smtClean="0">
                <a:solidFill>
                  <a:schemeClr val="tx1"/>
                </a:solidFill>
                <a:effectLst/>
                <a:latin typeface="+mn-lt"/>
                <a:ea typeface="+mn-ea"/>
                <a:cs typeface="+mn-cs"/>
              </a:rPr>
              <a:t>Counting on Grace</a:t>
            </a:r>
            <a:r>
              <a:rPr lang="en-US" sz="1200" kern="1200" dirty="0" smtClean="0">
                <a:solidFill>
                  <a:schemeClr val="tx1"/>
                </a:solidFill>
                <a:effectLst/>
                <a:latin typeface="+mn-lt"/>
                <a:ea typeface="+mn-ea"/>
                <a:cs typeface="+mn-cs"/>
              </a:rPr>
              <a:t> (New York: Yearling, 2006), which uses Hine’s photograph of Addie Card as inspiration for a young adult novel (grades 5–9)</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/collection/art-object-page.165230.html</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A40A0BA8-90D6-0E46-A873-724D79B16AD0}" type="slidenum">
              <a:rPr lang="en-US" smtClean="0"/>
              <a:t>4</a:t>
            </a:fld>
            <a:endParaRPr lang="en-US"/>
          </a:p>
        </p:txBody>
      </p:sp>
    </p:spTree>
    <p:extLst>
      <p:ext uri="{BB962C8B-B14F-4D97-AF65-F5344CB8AC3E}">
        <p14:creationId xmlns:p14="http://schemas.microsoft.com/office/powerpoint/2010/main" val="11174623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Manuel Alvarez Bravo, </a:t>
            </a:r>
            <a:r>
              <a:rPr lang="en-US" sz="1200" i="1" kern="1200" dirty="0" err="1" smtClean="0">
                <a:solidFill>
                  <a:schemeClr val="tx1"/>
                </a:solidFill>
                <a:effectLst/>
                <a:latin typeface="+mn-lt"/>
                <a:ea typeface="+mn-ea"/>
                <a:cs typeface="+mn-cs"/>
              </a:rPr>
              <a:t>Obrero</a:t>
            </a:r>
            <a:r>
              <a:rPr lang="en-US" sz="1200" i="1" kern="1200" dirty="0" smtClean="0">
                <a:solidFill>
                  <a:schemeClr val="tx1"/>
                </a:solidFill>
                <a:effectLst/>
                <a:latin typeface="+mn-lt"/>
                <a:ea typeface="+mn-ea"/>
                <a:cs typeface="+mn-cs"/>
              </a:rPr>
              <a:t> en </a:t>
            </a:r>
            <a:r>
              <a:rPr lang="en-US" sz="1200" i="1" kern="1200" dirty="0" err="1" smtClean="0">
                <a:solidFill>
                  <a:schemeClr val="tx1"/>
                </a:solidFill>
                <a:effectLst/>
                <a:latin typeface="+mn-lt"/>
                <a:ea typeface="+mn-ea"/>
                <a:cs typeface="+mn-cs"/>
              </a:rPr>
              <a:t>huelga</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asesinado</a:t>
            </a:r>
            <a:r>
              <a:rPr lang="en-US" sz="1200" i="1" kern="1200" dirty="0" smtClean="0">
                <a:solidFill>
                  <a:schemeClr val="tx1"/>
                </a:solidFill>
                <a:effectLst/>
                <a:latin typeface="+mn-lt"/>
                <a:ea typeface="+mn-ea"/>
                <a:cs typeface="+mn-cs"/>
              </a:rPr>
              <a:t> (Striking worker, assassinated), </a:t>
            </a:r>
            <a:r>
              <a:rPr lang="en-US" sz="1200" kern="1200" dirty="0" smtClean="0">
                <a:solidFill>
                  <a:schemeClr val="tx1"/>
                </a:solidFill>
                <a:effectLst/>
                <a:latin typeface="+mn-lt"/>
                <a:ea typeface="+mn-ea"/>
                <a:cs typeface="+mn-cs"/>
              </a:rPr>
              <a:t>1934, gelatin silver print, printed 1974, image: 18.8 × 24.5 cm (7 3/8 × 9 5/8 in.), mount: 37.5 × 50.2 cm (14 3/4 × 19 3/4 in.), National Gallery of Art, Washington, Gift of Lee and Maria Friedlander, 2006.117.1.13</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Manuel Alvarez Bravo is regarded as one of Mexico’s most important photographers of the 20th century.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explicit photograph is atypical in Alvarez Bravo’s body of work, but it’s one of his most well-known works. He stumbled upon the assassinated sugar mill worker and strike leader after investigating what he thought were fireworks at a party.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are your reactions to and feelings about this photograph? What else would you like to find out about the man who was killed?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/collection/art-object-page.150714.html</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A40A0BA8-90D6-0E46-A873-724D79B16AD0}" type="slidenum">
              <a:rPr lang="en-US" smtClean="0"/>
              <a:t>5</a:t>
            </a:fld>
            <a:endParaRPr lang="en-US"/>
          </a:p>
        </p:txBody>
      </p:sp>
    </p:spTree>
    <p:extLst>
      <p:ext uri="{BB962C8B-B14F-4D97-AF65-F5344CB8AC3E}">
        <p14:creationId xmlns:p14="http://schemas.microsoft.com/office/powerpoint/2010/main" val="14968048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Ben Shahn, </a:t>
            </a:r>
            <a:r>
              <a:rPr lang="en-US" sz="1200" i="1" kern="1200" dirty="0" smtClean="0">
                <a:solidFill>
                  <a:schemeClr val="tx1"/>
                </a:solidFill>
                <a:effectLst/>
                <a:latin typeface="+mn-lt"/>
                <a:ea typeface="+mn-ea"/>
                <a:cs typeface="+mn-cs"/>
              </a:rPr>
              <a:t>Prenatal Clinic</a:t>
            </a:r>
            <a:r>
              <a:rPr lang="en-US" sz="1200" kern="1200" dirty="0" smtClean="0">
                <a:solidFill>
                  <a:schemeClr val="tx1"/>
                </a:solidFill>
                <a:effectLst/>
                <a:latin typeface="+mn-lt"/>
                <a:ea typeface="+mn-ea"/>
                <a:cs typeface="+mn-cs"/>
              </a:rPr>
              <a:t>, 1941, </a:t>
            </a:r>
            <a:r>
              <a:rPr lang="en-US" sz="1200" kern="1200" dirty="0" err="1" smtClean="0">
                <a:solidFill>
                  <a:schemeClr val="tx1"/>
                </a:solidFill>
                <a:effectLst/>
                <a:latin typeface="+mn-lt"/>
                <a:ea typeface="+mn-ea"/>
                <a:cs typeface="+mn-cs"/>
              </a:rPr>
              <a:t>screenprint</a:t>
            </a:r>
            <a:r>
              <a:rPr lang="en-US" sz="1200" kern="1200" dirty="0" smtClean="0">
                <a:solidFill>
                  <a:schemeClr val="tx1"/>
                </a:solidFill>
                <a:effectLst/>
                <a:latin typeface="+mn-lt"/>
                <a:ea typeface="+mn-ea"/>
                <a:cs typeface="+mn-cs"/>
              </a:rPr>
              <a:t>, image: 36.5 × 55.1 cm, sheet: 39 × 56.5 cm, National Gallery of Art, Washington, Reba and Dave Williams Collection, Gift of Reba and Dave Williams, 2008.115.4345</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Incisive, searing, and tender social commentary inhabits the work of Ben Shahn, a Lithuanian-born Jewish immigrant to the United States whose work consistently investigates issues related to injustice.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Shahn’s “social realist” </a:t>
            </a:r>
            <a:r>
              <a:rPr lang="en-US" sz="1200" i="1" kern="1200" dirty="0" smtClean="0">
                <a:solidFill>
                  <a:schemeClr val="tx1"/>
                </a:solidFill>
                <a:effectLst/>
                <a:latin typeface="+mn-lt"/>
                <a:ea typeface="+mn-ea"/>
                <a:cs typeface="+mn-cs"/>
              </a:rPr>
              <a:t>Prenatal Clinic</a:t>
            </a:r>
            <a:r>
              <a:rPr lang="en-US" sz="1200" kern="1200" dirty="0" smtClean="0">
                <a:solidFill>
                  <a:schemeClr val="tx1"/>
                </a:solidFill>
                <a:effectLst/>
                <a:latin typeface="+mn-lt"/>
                <a:ea typeface="+mn-ea"/>
                <a:cs typeface="+mn-cs"/>
              </a:rPr>
              <a:t> shows two pregnant women in an icy green waiting room sitting below a poster reading “Do I deserve prenatal care?” Use this work of art as a springboard for discussion about healthcare and women’s rights. Imagine being in the shoes of the two women and what their lives might be like. What questions does this work of art raise?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/collection/art-object-page.149305.html</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A40A0BA8-90D6-0E46-A873-724D79B16AD0}" type="slidenum">
              <a:rPr lang="en-US" smtClean="0"/>
              <a:t>6</a:t>
            </a:fld>
            <a:endParaRPr lang="en-US"/>
          </a:p>
        </p:txBody>
      </p:sp>
    </p:spTree>
    <p:extLst>
      <p:ext uri="{BB962C8B-B14F-4D97-AF65-F5344CB8AC3E}">
        <p14:creationId xmlns:p14="http://schemas.microsoft.com/office/powerpoint/2010/main" val="900323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Anton </a:t>
            </a:r>
            <a:r>
              <a:rPr lang="en-US" sz="1200" kern="1200" dirty="0" err="1" smtClean="0">
                <a:solidFill>
                  <a:schemeClr val="tx1"/>
                </a:solidFill>
                <a:effectLst/>
                <a:latin typeface="+mn-lt"/>
                <a:ea typeface="+mn-ea"/>
                <a:cs typeface="+mn-cs"/>
              </a:rPr>
              <a:t>Refregier</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San Francisco ’34 Waterfront Strike</a:t>
            </a:r>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1949, color </a:t>
            </a:r>
            <a:r>
              <a:rPr lang="en-US" sz="1200" kern="1200" dirty="0" err="1" smtClean="0">
                <a:solidFill>
                  <a:schemeClr val="tx1"/>
                </a:solidFill>
                <a:effectLst/>
                <a:latin typeface="+mn-lt"/>
                <a:ea typeface="+mn-ea"/>
                <a:cs typeface="+mn-cs"/>
              </a:rPr>
              <a:t>screenprint</a:t>
            </a:r>
            <a:r>
              <a:rPr lang="en-US" sz="1200" kern="1200" dirty="0" smtClean="0">
                <a:solidFill>
                  <a:schemeClr val="tx1"/>
                </a:solidFill>
                <a:effectLst/>
                <a:latin typeface="+mn-lt"/>
                <a:ea typeface="+mn-ea"/>
                <a:cs typeface="+mn-cs"/>
              </a:rPr>
              <a:t> on wove paper, image: 28.5 × 56.5 cm (11 1/4 × 22 1/4 in.), sheet: 46.1 × 71.5 cm (18 1/8 × 28 1/8 in.), National Gallery of Art, Washington, Reba and Dave Williams Collection, Gift of Reba and Dave Williams, 2008.115.4065</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San Francisco ’34 Waterfront Strike </a:t>
            </a:r>
            <a:r>
              <a:rPr lang="en-US" sz="1200" kern="1200" dirty="0" smtClean="0">
                <a:solidFill>
                  <a:schemeClr val="tx1"/>
                </a:solidFill>
                <a:effectLst/>
                <a:latin typeface="+mn-lt"/>
                <a:ea typeface="+mn-ea"/>
                <a:cs typeface="+mn-cs"/>
              </a:rPr>
              <a:t>is a printed version of one of 27 murals on the theme of “The History of California” that Anton </a:t>
            </a:r>
            <a:r>
              <a:rPr lang="en-US" sz="1200" kern="1200" dirty="0" err="1" smtClean="0">
                <a:solidFill>
                  <a:schemeClr val="tx1"/>
                </a:solidFill>
                <a:effectLst/>
                <a:latin typeface="+mn-lt"/>
                <a:ea typeface="+mn-ea"/>
                <a:cs typeface="+mn-cs"/>
              </a:rPr>
              <a:t>Refregier</a:t>
            </a:r>
            <a:r>
              <a:rPr lang="en-US" sz="1200" kern="1200" dirty="0" smtClean="0">
                <a:solidFill>
                  <a:schemeClr val="tx1"/>
                </a:solidFill>
                <a:effectLst/>
                <a:latin typeface="+mn-lt"/>
                <a:ea typeface="+mn-ea"/>
                <a:cs typeface="+mn-cs"/>
              </a:rPr>
              <a:t> painted for the Rincon Post Office in San Francisco, California, for the Federal Art Project, a New Deal program supported by the federal government. As </a:t>
            </a:r>
            <a:r>
              <a:rPr lang="en-US" sz="1200" kern="1200" dirty="0" err="1" smtClean="0">
                <a:solidFill>
                  <a:schemeClr val="tx1"/>
                </a:solidFill>
                <a:effectLst/>
                <a:latin typeface="+mn-lt"/>
                <a:ea typeface="+mn-ea"/>
                <a:cs typeface="+mn-cs"/>
              </a:rPr>
              <a:t>Refregier</a:t>
            </a:r>
            <a:r>
              <a:rPr lang="en-US" sz="1200" kern="1200" dirty="0" smtClean="0">
                <a:solidFill>
                  <a:schemeClr val="tx1"/>
                </a:solidFill>
                <a:effectLst/>
                <a:latin typeface="+mn-lt"/>
                <a:ea typeface="+mn-ea"/>
                <a:cs typeface="+mn-cs"/>
              </a:rPr>
              <a:t> painted, he was accused of incorporating leftist and Communist content in some murals by a California congressman, who convened a hearing about the murals in 1953.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picture shows episodes from a successful 1934 longshoremen strike that shuttered the West Coast shipping industry for two and a half months, resulting in unionization at all West Coast ports.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Let your eyes move from left to right. How did </a:t>
            </a:r>
            <a:r>
              <a:rPr lang="en-US" sz="1200" kern="1200" dirty="0" err="1" smtClean="0">
                <a:solidFill>
                  <a:schemeClr val="tx1"/>
                </a:solidFill>
                <a:effectLst/>
                <a:latin typeface="+mn-lt"/>
                <a:ea typeface="+mn-ea"/>
                <a:cs typeface="+mn-cs"/>
              </a:rPr>
              <a:t>Refregier</a:t>
            </a:r>
            <a:r>
              <a:rPr lang="en-US" sz="1200" kern="1200" dirty="0" smtClean="0">
                <a:solidFill>
                  <a:schemeClr val="tx1"/>
                </a:solidFill>
                <a:effectLst/>
                <a:latin typeface="+mn-lt"/>
                <a:ea typeface="+mn-ea"/>
                <a:cs typeface="+mn-cs"/>
              </a:rPr>
              <a:t> tell a story in this work of art? What are the major episodes?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/collection/art-object-page.149236.html</a:t>
            </a:r>
          </a:p>
          <a:p>
            <a:endParaRPr lang="en-US" dirty="0"/>
          </a:p>
        </p:txBody>
      </p:sp>
      <p:sp>
        <p:nvSpPr>
          <p:cNvPr id="4" name="Slide Number Placeholder 3"/>
          <p:cNvSpPr>
            <a:spLocks noGrp="1"/>
          </p:cNvSpPr>
          <p:nvPr>
            <p:ph type="sldNum" sz="quarter" idx="10"/>
          </p:nvPr>
        </p:nvSpPr>
        <p:spPr/>
        <p:txBody>
          <a:bodyPr/>
          <a:lstStyle/>
          <a:p>
            <a:fld id="{A40A0BA8-90D6-0E46-A873-724D79B16AD0}" type="slidenum">
              <a:rPr lang="en-US" smtClean="0"/>
              <a:t>7</a:t>
            </a:fld>
            <a:endParaRPr lang="en-US"/>
          </a:p>
        </p:txBody>
      </p:sp>
    </p:spTree>
    <p:extLst>
      <p:ext uri="{BB962C8B-B14F-4D97-AF65-F5344CB8AC3E}">
        <p14:creationId xmlns:p14="http://schemas.microsoft.com/office/powerpoint/2010/main" val="40638111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Gordon Parks, </a:t>
            </a:r>
            <a:r>
              <a:rPr lang="en-US" sz="1200" i="1" kern="1200" dirty="0" smtClean="0">
                <a:solidFill>
                  <a:schemeClr val="tx1"/>
                </a:solidFill>
                <a:effectLst/>
                <a:latin typeface="+mn-lt"/>
                <a:ea typeface="+mn-ea"/>
                <a:cs typeface="+mn-cs"/>
              </a:rPr>
              <a:t>Department Store, Mobile, Alabama</a:t>
            </a:r>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1956, silver dye bleach print, printed later, sheet: 41.3 × 40.6 cm (16 1/4 × 16 in.), image: 40 × 39.4 cm (15 3/4 × 15 1/2 in.), National Gallery of Art, Washington, Corcoran Collection (The Gordon Parks Collection), 2016.117.195</a:t>
            </a:r>
          </a:p>
          <a:p>
            <a:r>
              <a:rPr lang="en-US" sz="1200"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Department Store, Mobile, Alabama</a:t>
            </a:r>
            <a:r>
              <a:rPr lang="en-US" sz="1200" kern="1200" dirty="0" smtClean="0">
                <a:solidFill>
                  <a:schemeClr val="tx1"/>
                </a:solidFill>
                <a:effectLst/>
                <a:latin typeface="+mn-lt"/>
                <a:ea typeface="+mn-ea"/>
                <a:cs typeface="+mn-cs"/>
              </a:rPr>
              <a:t> is one in a series of photographs Gordon Parks took in Alabama while completing an assignment about segregation in the South for </a:t>
            </a:r>
            <a:r>
              <a:rPr lang="en-US" sz="1200" i="1" kern="1200" dirty="0" smtClean="0">
                <a:solidFill>
                  <a:schemeClr val="tx1"/>
                </a:solidFill>
                <a:effectLst/>
                <a:latin typeface="+mn-lt"/>
                <a:ea typeface="+mn-ea"/>
                <a:cs typeface="+mn-cs"/>
              </a:rPr>
              <a:t>Life</a:t>
            </a:r>
            <a:r>
              <a:rPr lang="en-US" sz="1200" kern="1200" dirty="0" smtClean="0">
                <a:solidFill>
                  <a:schemeClr val="tx1"/>
                </a:solidFill>
                <a:effectLst/>
                <a:latin typeface="+mn-lt"/>
                <a:ea typeface="+mn-ea"/>
                <a:cs typeface="+mn-cs"/>
              </a:rPr>
              <a:t> magazine. It was not published in the final photo essay, but it is one of </a:t>
            </a:r>
            <a:r>
              <a:rPr lang="en-US" sz="1200" kern="1200" dirty="0" err="1" smtClean="0">
                <a:solidFill>
                  <a:schemeClr val="tx1"/>
                </a:solidFill>
                <a:effectLst/>
                <a:latin typeface="+mn-lt"/>
                <a:ea typeface="+mn-ea"/>
                <a:cs typeface="+mn-cs"/>
              </a:rPr>
              <a:t>Parks’s</a:t>
            </a:r>
            <a:r>
              <a:rPr lang="en-US" sz="1200" kern="1200" dirty="0" smtClean="0">
                <a:solidFill>
                  <a:schemeClr val="tx1"/>
                </a:solidFill>
                <a:effectLst/>
                <a:latin typeface="+mn-lt"/>
                <a:ea typeface="+mn-ea"/>
                <a:cs typeface="+mn-cs"/>
              </a:rPr>
              <a:t> most celebrated photographs.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“Jim Crow” laws—common in many US states from the 1890s to the 1960s, especially in the South—mandated the segregation of public spaces, including bathrooms, drinking fountains, restaurants, public transportation, schools, and theaters, such as the one depicted here with its neon “colored entrance” sign above Joanne Thornton Wilson and her niece, Shirley Anne </a:t>
            </a:r>
            <a:r>
              <a:rPr lang="en-US" sz="1200" kern="1200" dirty="0" err="1" smtClean="0">
                <a:solidFill>
                  <a:schemeClr val="tx1"/>
                </a:solidFill>
                <a:effectLst/>
                <a:latin typeface="+mn-lt"/>
                <a:ea typeface="+mn-ea"/>
                <a:cs typeface="+mn-cs"/>
              </a:rPr>
              <a:t>Kirksey</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Parks has talked about a camera being his “choice of weapon” for fighting poverty, racism, and segregation. How do you fight negative forces in your community?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See Gordon </a:t>
            </a:r>
            <a:r>
              <a:rPr lang="en-US" sz="1200" kern="1200" dirty="0" err="1" smtClean="0">
                <a:solidFill>
                  <a:schemeClr val="tx1"/>
                </a:solidFill>
                <a:effectLst/>
                <a:latin typeface="+mn-lt"/>
                <a:ea typeface="+mn-ea"/>
                <a:cs typeface="+mn-cs"/>
              </a:rPr>
              <a:t>Parks’s</a:t>
            </a:r>
            <a:r>
              <a:rPr lang="en-US" sz="1200" kern="1200" dirty="0" smtClean="0">
                <a:solidFill>
                  <a:schemeClr val="tx1"/>
                </a:solidFill>
                <a:effectLst/>
                <a:latin typeface="+mn-lt"/>
                <a:ea typeface="+mn-ea"/>
                <a:cs typeface="+mn-cs"/>
              </a:rPr>
              <a:t> published photo essay on segregation from </a:t>
            </a:r>
            <a:r>
              <a:rPr lang="en-US" sz="1200" i="1" kern="1200" dirty="0" smtClean="0">
                <a:solidFill>
                  <a:schemeClr val="tx1"/>
                </a:solidFill>
                <a:effectLst/>
                <a:latin typeface="+mn-lt"/>
                <a:ea typeface="+mn-ea"/>
                <a:cs typeface="+mn-cs"/>
              </a:rPr>
              <a:t>Life </a:t>
            </a:r>
            <a:r>
              <a:rPr lang="en-US" sz="1200" kern="1200" dirty="0" smtClean="0">
                <a:solidFill>
                  <a:schemeClr val="tx1"/>
                </a:solidFill>
                <a:effectLst/>
                <a:latin typeface="+mn-lt"/>
                <a:ea typeface="+mn-ea"/>
                <a:cs typeface="+mn-cs"/>
              </a:rPr>
              <a:t>magazine: </a:t>
            </a:r>
          </a:p>
          <a:p>
            <a:r>
              <a:rPr lang="en-US" sz="1200" kern="1200" dirty="0" err="1" smtClean="0">
                <a:solidFill>
                  <a:schemeClr val="tx1"/>
                </a:solidFill>
                <a:effectLst/>
                <a:latin typeface="+mn-lt"/>
                <a:ea typeface="+mn-ea"/>
                <a:cs typeface="+mn-cs"/>
              </a:rPr>
              <a:t>books.google.com</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books?id</a:t>
            </a:r>
            <a:r>
              <a:rPr lang="en-US" sz="1200" kern="1200" dirty="0" smtClean="0">
                <a:solidFill>
                  <a:schemeClr val="tx1"/>
                </a:solidFill>
                <a:effectLst/>
                <a:latin typeface="+mn-lt"/>
                <a:ea typeface="+mn-ea"/>
                <a:cs typeface="+mn-cs"/>
              </a:rPr>
              <a:t>=70cEAAAAMBAJ&amp;lpg=PP1&amp;pg=PA98#v=</a:t>
            </a:r>
            <a:r>
              <a:rPr lang="en-US" sz="1200" kern="1200" dirty="0" err="1" smtClean="0">
                <a:solidFill>
                  <a:schemeClr val="tx1"/>
                </a:solidFill>
                <a:effectLst/>
                <a:latin typeface="+mn-lt"/>
                <a:ea typeface="+mn-ea"/>
                <a:cs typeface="+mn-cs"/>
              </a:rPr>
              <a:t>onepage&amp;q&amp;f</a:t>
            </a:r>
            <a:r>
              <a:rPr lang="en-US" sz="1200" kern="1200" dirty="0" smtClean="0">
                <a:solidFill>
                  <a:schemeClr val="tx1"/>
                </a:solidFill>
                <a:effectLst/>
                <a:latin typeface="+mn-lt"/>
                <a:ea typeface="+mn-ea"/>
                <a:cs typeface="+mn-cs"/>
              </a:rPr>
              <a:t>=false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/collection/art-object-page.171054.html</a:t>
            </a:r>
          </a:p>
          <a:p>
            <a:endParaRPr lang="en-US" dirty="0"/>
          </a:p>
        </p:txBody>
      </p:sp>
      <p:sp>
        <p:nvSpPr>
          <p:cNvPr id="4" name="Slide Number Placeholder 3"/>
          <p:cNvSpPr>
            <a:spLocks noGrp="1"/>
          </p:cNvSpPr>
          <p:nvPr>
            <p:ph type="sldNum" sz="quarter" idx="10"/>
          </p:nvPr>
        </p:nvSpPr>
        <p:spPr/>
        <p:txBody>
          <a:bodyPr/>
          <a:lstStyle/>
          <a:p>
            <a:fld id="{A40A0BA8-90D6-0E46-A873-724D79B16AD0}" type="slidenum">
              <a:rPr lang="en-US" smtClean="0"/>
              <a:t>8</a:t>
            </a:fld>
            <a:endParaRPr lang="en-US"/>
          </a:p>
        </p:txBody>
      </p:sp>
    </p:spTree>
    <p:extLst>
      <p:ext uri="{BB962C8B-B14F-4D97-AF65-F5344CB8AC3E}">
        <p14:creationId xmlns:p14="http://schemas.microsoft.com/office/powerpoint/2010/main" val="17947645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Danny Lyon, </a:t>
            </a:r>
            <a:r>
              <a:rPr lang="en-US" sz="1200" i="1" kern="1200" dirty="0" smtClean="0">
                <a:solidFill>
                  <a:schemeClr val="tx1"/>
                </a:solidFill>
                <a:effectLst/>
                <a:latin typeface="+mn-lt"/>
                <a:ea typeface="+mn-ea"/>
                <a:cs typeface="+mn-cs"/>
              </a:rPr>
              <a:t>Clifford </a:t>
            </a:r>
            <a:r>
              <a:rPr lang="en-US" sz="1200" i="1" kern="1200" dirty="0" err="1" smtClean="0">
                <a:solidFill>
                  <a:schemeClr val="tx1"/>
                </a:solidFill>
                <a:effectLst/>
                <a:latin typeface="+mn-lt"/>
                <a:ea typeface="+mn-ea"/>
                <a:cs typeface="+mn-cs"/>
              </a:rPr>
              <a:t>Vaughs</a:t>
            </a:r>
            <a:r>
              <a:rPr lang="en-US" sz="1200" i="1" kern="1200" dirty="0" smtClean="0">
                <a:solidFill>
                  <a:schemeClr val="tx1"/>
                </a:solidFill>
                <a:effectLst/>
                <a:latin typeface="+mn-lt"/>
                <a:ea typeface="+mn-ea"/>
                <a:cs typeface="+mn-cs"/>
              </a:rPr>
              <a:t>, Student Nonviolent Coordinating Committee (SNCC) Photographer, Arrested by the National Guard, Cambridge, Maryland</a:t>
            </a:r>
            <a:r>
              <a:rPr lang="en-US" sz="1200" kern="1200" dirty="0" smtClean="0">
                <a:solidFill>
                  <a:schemeClr val="tx1"/>
                </a:solidFill>
                <a:effectLst/>
                <a:latin typeface="+mn-lt"/>
                <a:ea typeface="+mn-ea"/>
                <a:cs typeface="+mn-cs"/>
              </a:rPr>
              <a:t>, 1964, gelatin silver print, image/sheet: 19 × 26.8 cm (7 1/2 × 10 9/16 in.), National Gallery of Art, Washington, Corcoran Collection (Gift of the Friends of the Corcoran), 2015.19.4463</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Congressman John Lewis befriended photographer Danny Lyon in the 1960s when they both were working with the Student Nonviolent Coordinating Committee, an organization that aimed to desegregate the United States. Lewis described this picture in 2002: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 think this picture depicts in a very clear and distinct way a country at war with itself—a country divided. There are two sides pulling at each other. But it also depicts a very powerful achievement: the young people involved did not engage in violence. Sometimes when you want to change things or make a statement or send a message, you have to simply get in the way.”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Lewis continued: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had discussions about the role of photography in SNCC, but it was only later that I really understood what we were trying to do. We had to find a way to help educate and sensitize people, especially non-Southerners. We were trying to put a face on the movement, to make it real, to make it very plain and simple to ordinary people. We wanted to say, ‘This is what is happening.’ Many people across the country saw all these unbelievable photographs in newspapers or magazines and were inspired by them. . . . They became a tool to educate, inspire, and enlighten the public.”</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images inspire you to make change?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/collection/art-object-page.170468.html</a:t>
            </a:r>
          </a:p>
          <a:p>
            <a:endParaRPr lang="en-US" dirty="0"/>
          </a:p>
        </p:txBody>
      </p:sp>
      <p:sp>
        <p:nvSpPr>
          <p:cNvPr id="4" name="Slide Number Placeholder 3"/>
          <p:cNvSpPr>
            <a:spLocks noGrp="1"/>
          </p:cNvSpPr>
          <p:nvPr>
            <p:ph type="sldNum" sz="quarter" idx="10"/>
          </p:nvPr>
        </p:nvSpPr>
        <p:spPr/>
        <p:txBody>
          <a:bodyPr/>
          <a:lstStyle/>
          <a:p>
            <a:fld id="{A40A0BA8-90D6-0E46-A873-724D79B16AD0}" type="slidenum">
              <a:rPr lang="en-US" smtClean="0"/>
              <a:t>9</a:t>
            </a:fld>
            <a:endParaRPr lang="en-US"/>
          </a:p>
        </p:txBody>
      </p:sp>
    </p:spTree>
    <p:extLst>
      <p:ext uri="{BB962C8B-B14F-4D97-AF65-F5344CB8AC3E}">
        <p14:creationId xmlns:p14="http://schemas.microsoft.com/office/powerpoint/2010/main" val="38907413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Allen Ginsberg, </a:t>
            </a:r>
            <a:r>
              <a:rPr lang="en-US" sz="1200" i="1" kern="1200" dirty="0" smtClean="0">
                <a:solidFill>
                  <a:schemeClr val="tx1"/>
                </a:solidFill>
                <a:effectLst/>
                <a:latin typeface="+mn-lt"/>
                <a:ea typeface="+mn-ea"/>
                <a:cs typeface="+mn-cs"/>
              </a:rPr>
              <a:t>Ken </a:t>
            </a:r>
            <a:r>
              <a:rPr lang="en-US" sz="1200" i="1" kern="1200" dirty="0" err="1" smtClean="0">
                <a:solidFill>
                  <a:schemeClr val="tx1"/>
                </a:solidFill>
                <a:effectLst/>
                <a:latin typeface="+mn-lt"/>
                <a:ea typeface="+mn-ea"/>
                <a:cs typeface="+mn-cs"/>
              </a:rPr>
              <a:t>Kesey</a:t>
            </a:r>
            <a:r>
              <a:rPr lang="en-US" sz="1200" i="1" kern="1200" dirty="0" smtClean="0">
                <a:solidFill>
                  <a:schemeClr val="tx1"/>
                </a:solidFill>
                <a:effectLst/>
                <a:latin typeface="+mn-lt"/>
                <a:ea typeface="+mn-ea"/>
                <a:cs typeface="+mn-cs"/>
              </a:rPr>
              <a:t>—Merry Pranksters’ </a:t>
            </a:r>
            <a:r>
              <a:rPr lang="en-US" sz="1200" i="1" kern="1200" dirty="0" err="1" smtClean="0">
                <a:solidFill>
                  <a:schemeClr val="tx1"/>
                </a:solidFill>
                <a:effectLst/>
                <a:latin typeface="+mn-lt"/>
                <a:ea typeface="+mn-ea"/>
                <a:cs typeface="+mn-cs"/>
              </a:rPr>
              <a:t>day-glo</a:t>
            </a:r>
            <a:r>
              <a:rPr lang="en-US" sz="1200" i="1" kern="1200" dirty="0" smtClean="0">
                <a:solidFill>
                  <a:schemeClr val="tx1"/>
                </a:solidFill>
                <a:effectLst/>
                <a:latin typeface="+mn-lt"/>
                <a:ea typeface="+mn-ea"/>
                <a:cs typeface="+mn-cs"/>
              </a:rPr>
              <a:t> painted “Further” cross-country bus Neal </a:t>
            </a:r>
            <a:r>
              <a:rPr lang="en-US" sz="1200" i="1" kern="1200" dirty="0" err="1" smtClean="0">
                <a:solidFill>
                  <a:schemeClr val="tx1"/>
                </a:solidFill>
                <a:effectLst/>
                <a:latin typeface="+mn-lt"/>
                <a:ea typeface="+mn-ea"/>
                <a:cs typeface="+mn-cs"/>
              </a:rPr>
              <a:t>Cassady’d</a:t>
            </a:r>
            <a:r>
              <a:rPr lang="en-US" sz="1200" i="1" kern="1200" dirty="0" smtClean="0">
                <a:solidFill>
                  <a:schemeClr val="tx1"/>
                </a:solidFill>
                <a:effectLst/>
                <a:latin typeface="+mn-lt"/>
                <a:ea typeface="+mn-ea"/>
                <a:cs typeface="+mn-cs"/>
              </a:rPr>
              <a:t> driven S.F. to Manhattan, L.S.D. cool-aid pitcher in icebox for local hitchhikers and Police, here stopped for gas lunch upstate on trip to Timothy Leary’s Millbrook </a:t>
            </a:r>
            <a:r>
              <a:rPr lang="en-US" sz="1200" i="1" kern="1200" dirty="0" err="1" smtClean="0">
                <a:solidFill>
                  <a:schemeClr val="tx1"/>
                </a:solidFill>
                <a:effectLst/>
                <a:latin typeface="+mn-lt"/>
                <a:ea typeface="+mn-ea"/>
                <a:cs typeface="+mn-cs"/>
              </a:rPr>
              <a:t>n.y.</a:t>
            </a:r>
            <a:r>
              <a:rPr lang="en-US" sz="1200" i="1" kern="1200" dirty="0" smtClean="0">
                <a:solidFill>
                  <a:schemeClr val="tx1"/>
                </a:solidFill>
                <a:effectLst/>
                <a:latin typeface="+mn-lt"/>
                <a:ea typeface="+mn-ea"/>
                <a:cs typeface="+mn-cs"/>
              </a:rPr>
              <a:t> psychedelic research commune just before election time, “A Vote For Barry Is A Vote for Fun” logo painted large across </a:t>
            </a:r>
            <a:r>
              <a:rPr lang="en-US" sz="1200" i="1" kern="1200" dirty="0" err="1" smtClean="0">
                <a:solidFill>
                  <a:schemeClr val="tx1"/>
                </a:solidFill>
                <a:effectLst/>
                <a:latin typeface="+mn-lt"/>
                <a:ea typeface="+mn-ea"/>
                <a:cs typeface="+mn-cs"/>
              </a:rPr>
              <a:t>bustop</a:t>
            </a:r>
            <a:r>
              <a:rPr lang="en-US" sz="1200" i="1" kern="1200" dirty="0" smtClean="0">
                <a:solidFill>
                  <a:schemeClr val="tx1"/>
                </a:solidFill>
                <a:effectLst/>
                <a:latin typeface="+mn-lt"/>
                <a:ea typeface="+mn-ea"/>
                <a:cs typeface="+mn-cs"/>
              </a:rPr>
              <a:t> side, Goldwater the libertarian Republican would-be Presidential candidate Hawk during Vietnam War, summer 1964.</a:t>
            </a:r>
            <a:r>
              <a:rPr lang="en-US" sz="1200" kern="1200" dirty="0" smtClean="0">
                <a:solidFill>
                  <a:schemeClr val="tx1"/>
                </a:solidFill>
                <a:effectLst/>
                <a:latin typeface="+mn-lt"/>
                <a:ea typeface="+mn-ea"/>
                <a:cs typeface="+mn-cs"/>
              </a:rPr>
              <a:t>, 1964, gelatin silver print, printed 1995, image: 24.5 × 44.2 cm (9 5/8 × 17 3/8 in.), sheet: 40.3 × 50.5 cm (15 7/8 × 19 7/8 in.), National Gallery of Art, Washington, Gift of Gary Davis, 2012.118.90</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Allen Ginsberg, best known as a defining voice and poet of the Beat Generation, began taking photographs in 1953 after purchasing a secondhand Kodak camera.</a:t>
            </a:r>
          </a:p>
          <a:p>
            <a:r>
              <a:rPr lang="en-US" sz="1200"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Ken </a:t>
            </a:r>
            <a:r>
              <a:rPr lang="en-US" sz="1200" i="1" kern="1200" dirty="0" err="1" smtClean="0">
                <a:solidFill>
                  <a:schemeClr val="tx1"/>
                </a:solidFill>
                <a:effectLst/>
                <a:latin typeface="+mn-lt"/>
                <a:ea typeface="+mn-ea"/>
                <a:cs typeface="+mn-cs"/>
              </a:rPr>
              <a:t>Kesey</a:t>
            </a:r>
            <a:r>
              <a:rPr lang="en-US" sz="1200" i="1" kern="1200" dirty="0" smtClean="0">
                <a:solidFill>
                  <a:schemeClr val="tx1"/>
                </a:solidFill>
                <a:effectLst/>
                <a:latin typeface="+mn-lt"/>
                <a:ea typeface="+mn-ea"/>
                <a:cs typeface="+mn-cs"/>
              </a:rPr>
              <a:t>—Merry Pranksters’ </a:t>
            </a:r>
            <a:r>
              <a:rPr lang="en-US" sz="1200" i="1" kern="1200" dirty="0" err="1" smtClean="0">
                <a:solidFill>
                  <a:schemeClr val="tx1"/>
                </a:solidFill>
                <a:effectLst/>
                <a:latin typeface="+mn-lt"/>
                <a:ea typeface="+mn-ea"/>
                <a:cs typeface="+mn-cs"/>
              </a:rPr>
              <a:t>day-glo</a:t>
            </a:r>
            <a:r>
              <a:rPr lang="en-US" sz="1200" i="1" kern="1200" dirty="0" smtClean="0">
                <a:solidFill>
                  <a:schemeClr val="tx1"/>
                </a:solidFill>
                <a:effectLst/>
                <a:latin typeface="+mn-lt"/>
                <a:ea typeface="+mn-ea"/>
                <a:cs typeface="+mn-cs"/>
              </a:rPr>
              <a:t> painted “Further” cross-country bus</a:t>
            </a:r>
            <a:r>
              <a:rPr lang="en-US" sz="1200" kern="1200" dirty="0" smtClean="0">
                <a:solidFill>
                  <a:schemeClr val="tx1"/>
                </a:solidFill>
                <a:effectLst/>
                <a:latin typeface="+mn-lt"/>
                <a:ea typeface="+mn-ea"/>
                <a:cs typeface="+mn-cs"/>
              </a:rPr>
              <a:t> . . . provides a veritable visual and written snapshot of the 1960s counterculture movement. Research the names and references in the photo’s description. How would you describe Ginsberg’s point of view on the events he documented and described?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/collection/art-object-page.160768.html</a:t>
            </a:r>
          </a:p>
          <a:p>
            <a:endParaRPr lang="en-US" dirty="0"/>
          </a:p>
        </p:txBody>
      </p:sp>
      <p:sp>
        <p:nvSpPr>
          <p:cNvPr id="4" name="Slide Number Placeholder 3"/>
          <p:cNvSpPr>
            <a:spLocks noGrp="1"/>
          </p:cNvSpPr>
          <p:nvPr>
            <p:ph type="sldNum" sz="quarter" idx="10"/>
          </p:nvPr>
        </p:nvSpPr>
        <p:spPr/>
        <p:txBody>
          <a:bodyPr/>
          <a:lstStyle/>
          <a:p>
            <a:fld id="{A40A0BA8-90D6-0E46-A873-724D79B16AD0}" type="slidenum">
              <a:rPr lang="en-US" smtClean="0"/>
              <a:t>10</a:t>
            </a:fld>
            <a:endParaRPr lang="en-US"/>
          </a:p>
        </p:txBody>
      </p:sp>
    </p:spTree>
    <p:extLst>
      <p:ext uri="{BB962C8B-B14F-4D97-AF65-F5344CB8AC3E}">
        <p14:creationId xmlns:p14="http://schemas.microsoft.com/office/powerpoint/2010/main" val="40004954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Martha </a:t>
            </a:r>
            <a:r>
              <a:rPr lang="en-US" sz="1200" kern="1200" dirty="0" err="1" smtClean="0">
                <a:solidFill>
                  <a:schemeClr val="tx1"/>
                </a:solidFill>
                <a:effectLst/>
                <a:latin typeface="+mn-lt"/>
                <a:ea typeface="+mn-ea"/>
                <a:cs typeface="+mn-cs"/>
              </a:rPr>
              <a:t>Rosler</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Cleaning the Drapes, from the series, House Beautiful: Bringing the War Home</a:t>
            </a:r>
            <a:r>
              <a:rPr lang="en-US" sz="1200" kern="1200" dirty="0" smtClean="0">
                <a:solidFill>
                  <a:schemeClr val="tx1"/>
                </a:solidFill>
                <a:effectLst/>
                <a:latin typeface="+mn-lt"/>
                <a:ea typeface="+mn-ea"/>
                <a:cs typeface="+mn-cs"/>
              </a:rPr>
              <a:t>, 1967–1972, inkjet print, printed 2007, image: 44.2 × 60.4 cm (17 3/8 × 23 3/4 in.), sheet: 50.8 × 60.9 cm (20 × 24 in.), framed: 53.5 × 63.3 cm (21 1/16 × 24 15/16 in.), National Gallery of Art, Washington, Gift of the Collectors Committee and </a:t>
            </a:r>
            <a:r>
              <a:rPr lang="en-US" sz="1200" kern="1200" dirty="0" err="1" smtClean="0">
                <a:solidFill>
                  <a:schemeClr val="tx1"/>
                </a:solidFill>
                <a:effectLst/>
                <a:latin typeface="+mn-lt"/>
                <a:ea typeface="+mn-ea"/>
                <a:cs typeface="+mn-cs"/>
              </a:rPr>
              <a:t>Pepita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Milmore</a:t>
            </a:r>
            <a:r>
              <a:rPr lang="en-US" sz="1200" kern="1200" dirty="0" smtClean="0">
                <a:solidFill>
                  <a:schemeClr val="tx1"/>
                </a:solidFill>
                <a:effectLst/>
                <a:latin typeface="+mn-lt"/>
                <a:ea typeface="+mn-ea"/>
                <a:cs typeface="+mn-cs"/>
              </a:rPr>
              <a:t> Memorial Fund, 2015.76.1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While she was a master of fine arts student, Martha </a:t>
            </a:r>
            <a:r>
              <a:rPr lang="en-US" sz="1200" kern="1200" dirty="0" err="1" smtClean="0">
                <a:solidFill>
                  <a:schemeClr val="tx1"/>
                </a:solidFill>
                <a:effectLst/>
                <a:latin typeface="+mn-lt"/>
                <a:ea typeface="+mn-ea"/>
                <a:cs typeface="+mn-cs"/>
              </a:rPr>
              <a:t>Rosler</a:t>
            </a:r>
            <a:r>
              <a:rPr lang="en-US" sz="1200" kern="1200" dirty="0" smtClean="0">
                <a:solidFill>
                  <a:schemeClr val="tx1"/>
                </a:solidFill>
                <a:effectLst/>
                <a:latin typeface="+mn-lt"/>
                <a:ea typeface="+mn-ea"/>
                <a:cs typeface="+mn-cs"/>
              </a:rPr>
              <a:t> created photomontages, or collages, from images she found in </a:t>
            </a:r>
            <a:r>
              <a:rPr lang="en-US" sz="1200" i="1" kern="1200" dirty="0" smtClean="0">
                <a:solidFill>
                  <a:schemeClr val="tx1"/>
                </a:solidFill>
                <a:effectLst/>
                <a:latin typeface="+mn-lt"/>
                <a:ea typeface="+mn-ea"/>
                <a:cs typeface="+mn-cs"/>
              </a:rPr>
              <a:t>House Beautiful </a:t>
            </a:r>
            <a:r>
              <a:rPr lang="en-US" sz="1200" kern="1200" dirty="0" smtClean="0">
                <a:solidFill>
                  <a:schemeClr val="tx1"/>
                </a:solidFill>
                <a:effectLst/>
                <a:latin typeface="+mn-lt"/>
                <a:ea typeface="+mn-ea"/>
                <a:cs typeface="+mn-cs"/>
              </a:rPr>
              <a:t>and </a:t>
            </a:r>
            <a:r>
              <a:rPr lang="en-US" sz="1200" i="1" kern="1200" dirty="0" smtClean="0">
                <a:solidFill>
                  <a:schemeClr val="tx1"/>
                </a:solidFill>
                <a:effectLst/>
                <a:latin typeface="+mn-lt"/>
                <a:ea typeface="+mn-ea"/>
                <a:cs typeface="+mn-cs"/>
              </a:rPr>
              <a:t>Life </a:t>
            </a:r>
            <a:r>
              <a:rPr lang="en-US" sz="1200" kern="1200" dirty="0" smtClean="0">
                <a:solidFill>
                  <a:schemeClr val="tx1"/>
                </a:solidFill>
                <a:effectLst/>
                <a:latin typeface="+mn-lt"/>
                <a:ea typeface="+mn-ea"/>
                <a:cs typeface="+mn-cs"/>
              </a:rPr>
              <a:t>magazines. She photocopied these works and distributed them at anti‒Vietnam War rallies and published them in journals.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Vietnam War was the first war to be televised in the United States. Why do you think </a:t>
            </a:r>
            <a:r>
              <a:rPr lang="en-US" sz="1200" kern="1200" dirty="0" err="1" smtClean="0">
                <a:solidFill>
                  <a:schemeClr val="tx1"/>
                </a:solidFill>
                <a:effectLst/>
                <a:latin typeface="+mn-lt"/>
                <a:ea typeface="+mn-ea"/>
                <a:cs typeface="+mn-cs"/>
              </a:rPr>
              <a:t>Rosler</a:t>
            </a:r>
            <a:r>
              <a:rPr lang="en-US" sz="1200" kern="1200" dirty="0" smtClean="0">
                <a:solidFill>
                  <a:schemeClr val="tx1"/>
                </a:solidFill>
                <a:effectLst/>
                <a:latin typeface="+mn-lt"/>
                <a:ea typeface="+mn-ea"/>
                <a:cs typeface="+mn-cs"/>
              </a:rPr>
              <a:t> chose to juxtapose an image from the war with a woman vacuuming her drapes in this image? How is this an image of protest?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/collection/art-object-page.198639.html</a:t>
            </a:r>
          </a:p>
          <a:p>
            <a:endParaRPr lang="en-US" dirty="0"/>
          </a:p>
        </p:txBody>
      </p:sp>
      <p:sp>
        <p:nvSpPr>
          <p:cNvPr id="4" name="Slide Number Placeholder 3"/>
          <p:cNvSpPr>
            <a:spLocks noGrp="1"/>
          </p:cNvSpPr>
          <p:nvPr>
            <p:ph type="sldNum" sz="quarter" idx="10"/>
          </p:nvPr>
        </p:nvSpPr>
        <p:spPr/>
        <p:txBody>
          <a:bodyPr/>
          <a:lstStyle/>
          <a:p>
            <a:fld id="{A40A0BA8-90D6-0E46-A873-724D79B16AD0}" type="slidenum">
              <a:rPr lang="en-US" smtClean="0"/>
              <a:t>11</a:t>
            </a:fld>
            <a:endParaRPr lang="en-US"/>
          </a:p>
        </p:txBody>
      </p:sp>
    </p:spTree>
    <p:extLst>
      <p:ext uri="{BB962C8B-B14F-4D97-AF65-F5344CB8AC3E}">
        <p14:creationId xmlns:p14="http://schemas.microsoft.com/office/powerpoint/2010/main" val="6044220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ogo Slide">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528638" y="915988"/>
            <a:ext cx="8086725" cy="2365375"/>
          </a:xfrm>
          <a:prstGeom prst="rect">
            <a:avLst/>
          </a:prstGeom>
        </p:spPr>
        <p:txBody>
          <a:bodyPr vert="horz"/>
          <a:lstStyle>
            <a:lvl1pPr marL="0" indent="0">
              <a:buNone/>
              <a:defRPr/>
            </a:lvl1pPr>
          </a:lstStyle>
          <a:p>
            <a:r>
              <a:rPr lang="en-US" dirty="0" smtClean="0"/>
              <a:t>UA logo</a:t>
            </a:r>
            <a:endParaRPr lang="en-US" dirty="0"/>
          </a:p>
        </p:txBody>
      </p:sp>
    </p:spTree>
    <p:extLst>
      <p:ext uri="{BB962C8B-B14F-4D97-AF65-F5344CB8AC3E}">
        <p14:creationId xmlns:p14="http://schemas.microsoft.com/office/powerpoint/2010/main" val="1354025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questions">
    <p:spTree>
      <p:nvGrpSpPr>
        <p:cNvPr id="1" name=""/>
        <p:cNvGrpSpPr/>
        <p:nvPr/>
      </p:nvGrpSpPr>
      <p:grpSpPr>
        <a:xfrm>
          <a:off x="0" y="0"/>
          <a:ext cx="0" cy="0"/>
          <a:chOff x="0" y="0"/>
          <a:chExt cx="0" cy="0"/>
        </a:xfrm>
      </p:grpSpPr>
      <p:sp>
        <p:nvSpPr>
          <p:cNvPr id="2" name="Title 1"/>
          <p:cNvSpPr>
            <a:spLocks noGrp="1"/>
          </p:cNvSpPr>
          <p:nvPr>
            <p:ph type="title"/>
          </p:nvPr>
        </p:nvSpPr>
        <p:spPr>
          <a:xfrm>
            <a:off x="425821" y="754558"/>
            <a:ext cx="8229600" cy="1143000"/>
          </a:xfrm>
          <a:prstGeom prst="rect">
            <a:avLst/>
          </a:prstGeom>
        </p:spPr>
        <p:txBody>
          <a:bodyPr vert="horz"/>
          <a:lstStyle>
            <a:lvl1pPr algn="l">
              <a:lnSpc>
                <a:spcPct val="110000"/>
              </a:lnSpc>
              <a:defRPr sz="3000" b="0" i="0">
                <a:solidFill>
                  <a:srgbClr val="2FB9CD"/>
                </a:solidFill>
                <a:latin typeface="Verdana"/>
                <a:cs typeface="Verdana"/>
              </a:defRPr>
            </a:lvl1pPr>
          </a:lstStyle>
          <a:p>
            <a:r>
              <a:rPr lang="en-US" dirty="0" smtClean="0"/>
              <a:t>Click to edit Master title style</a:t>
            </a:r>
            <a:endParaRPr lang="en-US" dirty="0"/>
          </a:p>
        </p:txBody>
      </p:sp>
      <p:sp>
        <p:nvSpPr>
          <p:cNvPr id="9" name="Text Placeholder 8"/>
          <p:cNvSpPr>
            <a:spLocks noGrp="1"/>
          </p:cNvSpPr>
          <p:nvPr>
            <p:ph type="body" sz="quarter" idx="11"/>
          </p:nvPr>
        </p:nvSpPr>
        <p:spPr>
          <a:xfrm>
            <a:off x="436862" y="2771498"/>
            <a:ext cx="8544387" cy="2889244"/>
          </a:xfrm>
          <a:prstGeom prst="rect">
            <a:avLst/>
          </a:prstGeom>
        </p:spPr>
        <p:txBody>
          <a:bodyPr vert="horz" numCol="3"/>
          <a:lstStyle>
            <a:lvl1pPr marL="0" indent="0" algn="l">
              <a:lnSpc>
                <a:spcPct val="130000"/>
              </a:lnSpc>
              <a:buFontTx/>
              <a:buNone/>
              <a:defRPr sz="2000">
                <a:latin typeface="Verdana"/>
                <a:cs typeface="Verdana"/>
              </a:defRPr>
            </a:lvl1pPr>
            <a:lvl2pPr marL="457200" indent="0" algn="l">
              <a:buFontTx/>
              <a:buNone/>
              <a:defRPr sz="2000">
                <a:latin typeface="Verdana"/>
                <a:cs typeface="Verdana"/>
              </a:defRPr>
            </a:lvl2pPr>
            <a:lvl3pPr marL="914400" indent="0" algn="l">
              <a:buFontTx/>
              <a:buNone/>
              <a:defRPr sz="2000">
                <a:latin typeface="Verdana"/>
                <a:cs typeface="Verdana"/>
              </a:defRPr>
            </a:lvl3pPr>
            <a:lvl4pPr marL="1371600" indent="0" algn="l">
              <a:buFontTx/>
              <a:buNone/>
              <a:defRPr sz="2000">
                <a:latin typeface="Verdana"/>
                <a:cs typeface="Verdana"/>
              </a:defRPr>
            </a:lvl4pPr>
            <a:lvl5pPr marL="1828800" indent="0" algn="l">
              <a:buFontTx/>
              <a:buNone/>
              <a:defRPr sz="2000">
                <a:latin typeface="Verdana"/>
                <a:cs typeface="Verdana"/>
              </a:defRPr>
            </a:lvl5pPr>
          </a:lstStyle>
          <a:p>
            <a:pPr lvl="0"/>
            <a:r>
              <a:rPr lang="en-US" dirty="0" smtClean="0"/>
              <a:t>Click to edit Master text styles</a:t>
            </a:r>
          </a:p>
        </p:txBody>
      </p:sp>
      <p:cxnSp>
        <p:nvCxnSpPr>
          <p:cNvPr id="11" name="Straight Connector 10"/>
          <p:cNvCxnSpPr/>
          <p:nvPr userDrawn="1"/>
        </p:nvCxnSpPr>
        <p:spPr>
          <a:xfrm>
            <a:off x="5789081" y="2937932"/>
            <a:ext cx="0" cy="2514600"/>
          </a:xfrm>
          <a:prstGeom prst="line">
            <a:avLst/>
          </a:prstGeom>
          <a:ln w="19050" cap="flat" cmpd="sng">
            <a:solidFill>
              <a:srgbClr val="E9D062"/>
            </a:solidFill>
            <a:prstDash val="solid"/>
            <a:round/>
            <a:headEnd type="oval"/>
            <a:tailEnd type="oval"/>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userDrawn="1"/>
        </p:nvSpPr>
        <p:spPr>
          <a:xfrm>
            <a:off x="6273800" y="62955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
        <p:nvSpPr>
          <p:cNvPr id="18" name="TextBox 17"/>
          <p:cNvSpPr txBox="1"/>
          <p:nvPr userDrawn="1"/>
        </p:nvSpPr>
        <p:spPr>
          <a:xfrm>
            <a:off x="7260524" y="192607"/>
            <a:ext cx="1447800" cy="230832"/>
          </a:xfrm>
          <a:prstGeom prst="rect">
            <a:avLst/>
          </a:prstGeom>
          <a:noFill/>
        </p:spPr>
        <p:txBody>
          <a:bodyPr wrap="square" rtlCol="0">
            <a:spAutoFit/>
          </a:bodyPr>
          <a:lstStyle/>
          <a:p>
            <a:pPr algn="r"/>
            <a:r>
              <a:rPr lang="en-US" sz="900" dirty="0" smtClean="0">
                <a:solidFill>
                  <a:srgbClr val="03344B"/>
                </a:solidFill>
                <a:latin typeface="Verdana"/>
                <a:cs typeface="Verdana"/>
              </a:rPr>
              <a:t>Grades 9-12</a:t>
            </a:r>
            <a:endParaRPr lang="en-US" sz="900" dirty="0">
              <a:solidFill>
                <a:srgbClr val="03344B"/>
              </a:solidFill>
              <a:latin typeface="Verdana"/>
              <a:cs typeface="Verdana"/>
            </a:endParaRPr>
          </a:p>
        </p:txBody>
      </p:sp>
      <p:cxnSp>
        <p:nvCxnSpPr>
          <p:cNvPr id="8" name="Straight Connector 7"/>
          <p:cNvCxnSpPr/>
          <p:nvPr userDrawn="1"/>
        </p:nvCxnSpPr>
        <p:spPr>
          <a:xfrm>
            <a:off x="2970987" y="2937932"/>
            <a:ext cx="0" cy="2514600"/>
          </a:xfrm>
          <a:prstGeom prst="line">
            <a:avLst/>
          </a:prstGeom>
          <a:ln w="19050" cap="flat" cmpd="sng">
            <a:solidFill>
              <a:srgbClr val="E9D062"/>
            </a:solidFill>
            <a:prstDash val="solid"/>
            <a:round/>
            <a:headEnd type="oval"/>
            <a:tailEnd type="ova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6542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ft justifi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
        <p:nvSpPr>
          <p:cNvPr id="8" name="Picture Placeholder 7"/>
          <p:cNvSpPr>
            <a:spLocks noGrp="1"/>
          </p:cNvSpPr>
          <p:nvPr>
            <p:ph type="pic" sz="quarter" idx="10"/>
          </p:nvPr>
        </p:nvSpPr>
        <p:spPr>
          <a:xfrm>
            <a:off x="341313" y="339725"/>
            <a:ext cx="7666037" cy="5459942"/>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950381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enter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
        <p:nvSpPr>
          <p:cNvPr id="5" name="Picture Placeholder 4"/>
          <p:cNvSpPr>
            <a:spLocks noGrp="1"/>
          </p:cNvSpPr>
          <p:nvPr>
            <p:ph type="pic" sz="quarter" idx="10"/>
          </p:nvPr>
        </p:nvSpPr>
        <p:spPr>
          <a:xfrm>
            <a:off x="1340643" y="339725"/>
            <a:ext cx="6469063" cy="6183313"/>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161245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horizontal imag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42900" y="339724"/>
            <a:ext cx="8461375" cy="4011613"/>
          </a:xfrm>
          <a:prstGeom prst="rect">
            <a:avLst/>
          </a:prstGeom>
        </p:spPr>
        <p:txBody>
          <a:bodyPr vert="horz"/>
          <a:lstStyle>
            <a:lvl1pPr>
              <a:defRPr>
                <a:latin typeface="Verdana"/>
              </a:defRPr>
            </a:lvl1pPr>
          </a:lstStyle>
          <a:p>
            <a:endParaRPr lang="en-US" dirty="0"/>
          </a:p>
        </p:txBody>
      </p:sp>
      <p:sp>
        <p:nvSpPr>
          <p:cNvPr id="5" name="TextBox 4"/>
          <p:cNvSpPr txBox="1"/>
          <p:nvPr userDrawn="1"/>
        </p:nvSpPr>
        <p:spPr>
          <a:xfrm>
            <a:off x="6273800" y="62955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Tree>
    <p:extLst>
      <p:ext uri="{BB962C8B-B14F-4D97-AF65-F5344CB8AC3E}">
        <p14:creationId xmlns:p14="http://schemas.microsoft.com/office/powerpoint/2010/main" val="573170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aphic Standards">
    <p:spTree>
      <p:nvGrpSpPr>
        <p:cNvPr id="1" name=""/>
        <p:cNvGrpSpPr/>
        <p:nvPr/>
      </p:nvGrpSpPr>
      <p:grpSpPr>
        <a:xfrm>
          <a:off x="0" y="0"/>
          <a:ext cx="0" cy="0"/>
          <a:chOff x="0" y="0"/>
          <a:chExt cx="0" cy="0"/>
        </a:xfrm>
      </p:grpSpPr>
      <p:pic>
        <p:nvPicPr>
          <p:cNvPr id="12" name="Picture 11" descr="UA_GS_logo_0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6904433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7130126"/>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1" r:id="rId3"/>
    <p:sldLayoutId id="2147483652" r:id="rId4"/>
    <p:sldLayoutId id="2147483653" r:id="rId5"/>
    <p:sldLayoutId id="2147483654" r:id="rId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1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17.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8.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20.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2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UAlogo.bkgrd.09_activism.jp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80" b="80"/>
          <a:stretch>
            <a:fillRect/>
          </a:stretch>
        </p:blipFill>
        <p:spPr/>
      </p:pic>
    </p:spTree>
    <p:extLst>
      <p:ext uri="{BB962C8B-B14F-4D97-AF65-F5344CB8AC3E}">
        <p14:creationId xmlns:p14="http://schemas.microsoft.com/office/powerpoint/2010/main" val="4769912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30109-0020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49" b="-275"/>
          <a:stretch/>
        </p:blipFill>
        <p:spPr>
          <a:xfrm>
            <a:off x="341313" y="334963"/>
            <a:ext cx="7666037" cy="5080194"/>
          </a:xfrm>
        </p:spPr>
      </p:pic>
    </p:spTree>
    <p:extLst>
      <p:ext uri="{BB962C8B-B14F-4D97-AF65-F5344CB8AC3E}">
        <p14:creationId xmlns:p14="http://schemas.microsoft.com/office/powerpoint/2010/main" val="22018721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C16599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37" r="-71"/>
          <a:stretch/>
        </p:blipFill>
        <p:spPr>
          <a:xfrm>
            <a:off x="339724" y="334963"/>
            <a:ext cx="7690341" cy="5626918"/>
          </a:xfrm>
        </p:spPr>
      </p:pic>
    </p:spTree>
    <p:extLst>
      <p:ext uri="{BB962C8B-B14F-4D97-AF65-F5344CB8AC3E}">
        <p14:creationId xmlns:p14="http://schemas.microsoft.com/office/powerpoint/2010/main" val="26099221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R-20160316-0052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94" r="-109"/>
          <a:stretch/>
        </p:blipFill>
        <p:spPr>
          <a:xfrm>
            <a:off x="2130540" y="339725"/>
            <a:ext cx="4880298" cy="6183313"/>
          </a:xfrm>
        </p:spPr>
      </p:pic>
    </p:spTree>
    <p:extLst>
      <p:ext uri="{BB962C8B-B14F-4D97-AF65-F5344CB8AC3E}">
        <p14:creationId xmlns:p14="http://schemas.microsoft.com/office/powerpoint/2010/main" val="22678003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E10087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72" r="-13"/>
          <a:stretch/>
        </p:blipFill>
        <p:spPr>
          <a:xfrm>
            <a:off x="1460500" y="341312"/>
            <a:ext cx="6235700" cy="6211887"/>
          </a:xfrm>
        </p:spPr>
      </p:pic>
    </p:spTree>
    <p:extLst>
      <p:ext uri="{BB962C8B-B14F-4D97-AF65-F5344CB8AC3E}">
        <p14:creationId xmlns:p14="http://schemas.microsoft.com/office/powerpoint/2010/main" val="13765165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R-20160701-0002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68"/>
          <a:stretch/>
        </p:blipFill>
        <p:spPr>
          <a:xfrm>
            <a:off x="339725" y="339724"/>
            <a:ext cx="7673162" cy="5727119"/>
          </a:xfrm>
        </p:spPr>
      </p:pic>
    </p:spTree>
    <p:extLst>
      <p:ext uri="{BB962C8B-B14F-4D97-AF65-F5344CB8AC3E}">
        <p14:creationId xmlns:p14="http://schemas.microsoft.com/office/powerpoint/2010/main" val="1080866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39182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273" b="-478"/>
          <a:stretch/>
        </p:blipFill>
        <p:spPr>
          <a:xfrm>
            <a:off x="339725" y="303475"/>
            <a:ext cx="8461375" cy="3013347"/>
          </a:xfrm>
        </p:spPr>
      </p:pic>
    </p:spTree>
    <p:extLst>
      <p:ext uri="{BB962C8B-B14F-4D97-AF65-F5344CB8AC3E}">
        <p14:creationId xmlns:p14="http://schemas.microsoft.com/office/powerpoint/2010/main" val="41632220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18678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99" r="-164"/>
          <a:stretch/>
        </p:blipFill>
        <p:spPr>
          <a:xfrm>
            <a:off x="2644808" y="339725"/>
            <a:ext cx="3851762" cy="6183313"/>
          </a:xfrm>
        </p:spPr>
      </p:pic>
    </p:spTree>
    <p:extLst>
      <p:ext uri="{BB962C8B-B14F-4D97-AF65-F5344CB8AC3E}">
        <p14:creationId xmlns:p14="http://schemas.microsoft.com/office/powerpoint/2010/main" val="504117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B-108000305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89" r="-159"/>
          <a:stretch/>
        </p:blipFill>
        <p:spPr>
          <a:xfrm>
            <a:off x="339724" y="334962"/>
            <a:ext cx="8462964" cy="5102217"/>
          </a:xfrm>
        </p:spPr>
      </p:pic>
    </p:spTree>
    <p:extLst>
      <p:ext uri="{BB962C8B-B14F-4D97-AF65-F5344CB8AC3E}">
        <p14:creationId xmlns:p14="http://schemas.microsoft.com/office/powerpoint/2010/main" val="104663992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C16779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46" b="-303"/>
          <a:stretch/>
        </p:blipFill>
        <p:spPr>
          <a:xfrm>
            <a:off x="2115343" y="339725"/>
            <a:ext cx="4945884" cy="6175375"/>
          </a:xfrm>
        </p:spPr>
      </p:pic>
    </p:spTree>
    <p:extLst>
      <p:ext uri="{BB962C8B-B14F-4D97-AF65-F5344CB8AC3E}">
        <p14:creationId xmlns:p14="http://schemas.microsoft.com/office/powerpoint/2010/main" val="20652087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R-20121212-0010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43" r="-181"/>
          <a:stretch/>
        </p:blipFill>
        <p:spPr>
          <a:xfrm>
            <a:off x="2571340" y="339725"/>
            <a:ext cx="4009191" cy="6183313"/>
          </a:xfrm>
        </p:spPr>
      </p:pic>
    </p:spTree>
    <p:extLst>
      <p:ext uri="{BB962C8B-B14F-4D97-AF65-F5344CB8AC3E}">
        <p14:creationId xmlns:p14="http://schemas.microsoft.com/office/powerpoint/2010/main" val="2773099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a:lstStyle/>
          <a:p>
            <a:r>
              <a:rPr lang="en-US" dirty="0" smtClean="0">
                <a:solidFill>
                  <a:srgbClr val="DF422A"/>
                </a:solidFill>
              </a:rPr>
              <a:t>Activism and</a:t>
            </a:r>
            <a:br>
              <a:rPr lang="en-US" dirty="0" smtClean="0">
                <a:solidFill>
                  <a:srgbClr val="DF422A"/>
                </a:solidFill>
              </a:rPr>
            </a:br>
            <a:r>
              <a:rPr lang="en-US" dirty="0" smtClean="0">
                <a:solidFill>
                  <a:srgbClr val="DF422A"/>
                </a:solidFill>
              </a:rPr>
              <a:t>Protest Image Set</a:t>
            </a:r>
            <a:endParaRPr lang="en-US" dirty="0">
              <a:solidFill>
                <a:srgbClr val="DF422A"/>
              </a:solidFill>
            </a:endParaRPr>
          </a:p>
        </p:txBody>
      </p:sp>
      <p:sp>
        <p:nvSpPr>
          <p:cNvPr id="3" name="Text Placeholder 2"/>
          <p:cNvSpPr>
            <a:spLocks noGrp="1"/>
          </p:cNvSpPr>
          <p:nvPr>
            <p:ph type="body" sz="quarter" idx="11"/>
          </p:nvPr>
        </p:nvSpPr>
        <p:spPr/>
        <p:txBody>
          <a:bodyPr/>
          <a:lstStyle/>
          <a:p>
            <a:r>
              <a:rPr lang="en-US" dirty="0" smtClean="0"/>
              <a:t>Why and how do</a:t>
            </a:r>
          </a:p>
          <a:p>
            <a:r>
              <a:rPr lang="en-US" dirty="0" smtClean="0"/>
              <a:t>people protest?</a:t>
            </a:r>
          </a:p>
          <a:p>
            <a:endParaRPr lang="en-US" dirty="0"/>
          </a:p>
          <a:p>
            <a:endParaRPr lang="en-US" dirty="0" smtClean="0"/>
          </a:p>
          <a:p>
            <a:endParaRPr lang="en-US" dirty="0"/>
          </a:p>
          <a:p>
            <a:endParaRPr lang="en-US" dirty="0" smtClean="0"/>
          </a:p>
          <a:p>
            <a:r>
              <a:rPr lang="en-US" dirty="0" smtClean="0"/>
              <a:t>How might </a:t>
            </a:r>
            <a:br>
              <a:rPr lang="en-US" dirty="0" smtClean="0"/>
            </a:br>
            <a:r>
              <a:rPr lang="en-US" dirty="0" smtClean="0"/>
              <a:t>works of art </a:t>
            </a:r>
            <a:br>
              <a:rPr lang="en-US" dirty="0" smtClean="0"/>
            </a:br>
            <a:r>
              <a:rPr lang="en-US" dirty="0" smtClean="0"/>
              <a:t>show support </a:t>
            </a:r>
            <a:br>
              <a:rPr lang="en-US" dirty="0" smtClean="0"/>
            </a:br>
            <a:r>
              <a:rPr lang="en-US" dirty="0" smtClean="0"/>
              <a:t>or advocate </a:t>
            </a:r>
            <a:br>
              <a:rPr lang="en-US" dirty="0" smtClean="0"/>
            </a:br>
            <a:r>
              <a:rPr lang="en-US" dirty="0" smtClean="0"/>
              <a:t>for a cause?</a:t>
            </a:r>
          </a:p>
          <a:p>
            <a:endParaRPr lang="en-US" dirty="0"/>
          </a:p>
          <a:p>
            <a:r>
              <a:rPr lang="en-US" dirty="0" smtClean="0"/>
              <a:t>How are people, communities, and events affected by works of art?</a:t>
            </a:r>
            <a:endParaRPr lang="en-US" dirty="0"/>
          </a:p>
        </p:txBody>
      </p:sp>
    </p:spTree>
    <p:extLst>
      <p:ext uri="{BB962C8B-B14F-4D97-AF65-F5344CB8AC3E}">
        <p14:creationId xmlns:p14="http://schemas.microsoft.com/office/powerpoint/2010/main" val="16435721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D18168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546" r="504"/>
          <a:stretch/>
        </p:blipFill>
        <p:spPr>
          <a:xfrm>
            <a:off x="2760256" y="339725"/>
            <a:ext cx="3631362" cy="6183313"/>
          </a:xfrm>
          <a:ln>
            <a:solidFill>
              <a:schemeClr val="bg1"/>
            </a:solidFill>
          </a:ln>
        </p:spPr>
      </p:pic>
    </p:spTree>
    <p:extLst>
      <p:ext uri="{BB962C8B-B14F-4D97-AF65-F5344CB8AC3E}">
        <p14:creationId xmlns:p14="http://schemas.microsoft.com/office/powerpoint/2010/main" val="5697881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15811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00" r="227"/>
          <a:stretch/>
        </p:blipFill>
        <p:spPr>
          <a:xfrm>
            <a:off x="2225241" y="339725"/>
            <a:ext cx="4675255" cy="6183313"/>
          </a:xfrm>
          <a:ln w="3175" cmpd="sng">
            <a:solidFill>
              <a:srgbClr val="000000"/>
            </a:solidFill>
          </a:ln>
        </p:spPr>
      </p:pic>
    </p:spTree>
    <p:extLst>
      <p:ext uri="{BB962C8B-B14F-4D97-AF65-F5344CB8AC3E}">
        <p14:creationId xmlns:p14="http://schemas.microsoft.com/office/powerpoint/2010/main" val="21085648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D13292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42" r="-242"/>
          <a:stretch/>
        </p:blipFill>
        <p:spPr>
          <a:xfrm>
            <a:off x="1879600" y="339725"/>
            <a:ext cx="5384800" cy="6183313"/>
          </a:xfrm>
        </p:spPr>
      </p:pic>
    </p:spTree>
    <p:extLst>
      <p:ext uri="{BB962C8B-B14F-4D97-AF65-F5344CB8AC3E}">
        <p14:creationId xmlns:p14="http://schemas.microsoft.com/office/powerpoint/2010/main" val="9046481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C16575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33" r="-2"/>
          <a:stretch/>
        </p:blipFill>
        <p:spPr>
          <a:xfrm>
            <a:off x="2119923" y="339725"/>
            <a:ext cx="4894385" cy="6183313"/>
          </a:xfrm>
        </p:spPr>
      </p:pic>
    </p:spTree>
    <p:extLst>
      <p:ext uri="{BB962C8B-B14F-4D97-AF65-F5344CB8AC3E}">
        <p14:creationId xmlns:p14="http://schemas.microsoft.com/office/powerpoint/2010/main" val="33651850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10414-0059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240" b="-240"/>
          <a:stretch/>
        </p:blipFill>
        <p:spPr>
          <a:xfrm>
            <a:off x="339724" y="334963"/>
            <a:ext cx="7667625" cy="5897030"/>
          </a:xfrm>
        </p:spPr>
      </p:pic>
    </p:spTree>
    <p:extLst>
      <p:ext uri="{BB962C8B-B14F-4D97-AF65-F5344CB8AC3E}">
        <p14:creationId xmlns:p14="http://schemas.microsoft.com/office/powerpoint/2010/main" val="8299374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R-20130329-0005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673" b="334"/>
          <a:stretch/>
        </p:blipFill>
        <p:spPr>
          <a:xfrm>
            <a:off x="341313" y="419361"/>
            <a:ext cx="7666037" cy="5185647"/>
          </a:xfrm>
        </p:spPr>
      </p:pic>
    </p:spTree>
    <p:extLst>
      <p:ext uri="{BB962C8B-B14F-4D97-AF65-F5344CB8AC3E}">
        <p14:creationId xmlns:p14="http://schemas.microsoft.com/office/powerpoint/2010/main" val="3118411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D11900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03" r="-165"/>
          <a:stretch/>
        </p:blipFill>
        <p:spPr>
          <a:xfrm>
            <a:off x="339725" y="339724"/>
            <a:ext cx="8275638" cy="4333154"/>
          </a:xfrm>
        </p:spPr>
      </p:pic>
    </p:spTree>
    <p:extLst>
      <p:ext uri="{BB962C8B-B14F-4D97-AF65-F5344CB8AC3E}">
        <p14:creationId xmlns:p14="http://schemas.microsoft.com/office/powerpoint/2010/main" val="185300371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R-20150910-0012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20" r="-120"/>
          <a:stretch/>
        </p:blipFill>
        <p:spPr>
          <a:xfrm>
            <a:off x="1511318" y="339725"/>
            <a:ext cx="6129235" cy="6183313"/>
          </a:xfrm>
        </p:spPr>
      </p:pic>
    </p:spTree>
    <p:extLst>
      <p:ext uri="{BB962C8B-B14F-4D97-AF65-F5344CB8AC3E}">
        <p14:creationId xmlns:p14="http://schemas.microsoft.com/office/powerpoint/2010/main" val="13297840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50612-0015_PPT.jpg"/>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47" r="147"/>
          <a:stretch>
            <a:fillRect/>
          </a:stretch>
        </p:blipFill>
        <p:spPr/>
      </p:pic>
    </p:spTree>
    <p:extLst>
      <p:ext uri="{BB962C8B-B14F-4D97-AF65-F5344CB8AC3E}">
        <p14:creationId xmlns:p14="http://schemas.microsoft.com/office/powerpoint/2010/main" val="2202306042"/>
      </p:ext>
    </p:extLst>
  </p:cSld>
  <p:clrMapOvr>
    <a:masterClrMapping/>
  </p:clrMapOvr>
</p:sld>
</file>

<file path=ppt/theme/theme1.xml><?xml version="1.0" encoding="utf-8"?>
<a:theme xmlns:a="http://schemas.openxmlformats.org/drawingml/2006/main" name="UA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9168</TotalTime>
  <Words>1451</Words>
  <Application>Microsoft Macintosh PowerPoint</Application>
  <PresentationFormat>On-screen Show (4:3)</PresentationFormat>
  <Paragraphs>248</Paragraphs>
  <Slides>21</Slides>
  <Notes>19</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UA Theme</vt:lpstr>
      <vt:lpstr>PowerPoint Presentation</vt:lpstr>
      <vt:lpstr>Activism and Protest Image Set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National Gallery of Art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NGA_Admin</dc:creator>
  <cp:lastModifiedBy>R G</cp:lastModifiedBy>
  <cp:revision>51</cp:revision>
  <cp:lastPrinted>2018-05-07T21:56:54Z</cp:lastPrinted>
  <dcterms:created xsi:type="dcterms:W3CDTF">2018-05-07T21:09:12Z</dcterms:created>
  <dcterms:modified xsi:type="dcterms:W3CDTF">2018-07-27T17:49:40Z</dcterms:modified>
</cp:coreProperties>
</file>